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1" r:id="rId2"/>
  </p:sldMasterIdLst>
  <p:notesMasterIdLst>
    <p:notesMasterId r:id="rId24"/>
  </p:notesMasterIdLst>
  <p:handoutMasterIdLst>
    <p:handoutMasterId r:id="rId25"/>
  </p:handoutMasterIdLst>
  <p:sldIdLst>
    <p:sldId id="320" r:id="rId3"/>
    <p:sldId id="399" r:id="rId4"/>
    <p:sldId id="321" r:id="rId5"/>
    <p:sldId id="618" r:id="rId6"/>
    <p:sldId id="668" r:id="rId7"/>
    <p:sldId id="652" r:id="rId8"/>
    <p:sldId id="279" r:id="rId9"/>
    <p:sldId id="661" r:id="rId10"/>
    <p:sldId id="662" r:id="rId11"/>
    <p:sldId id="281" r:id="rId12"/>
    <p:sldId id="663" r:id="rId13"/>
    <p:sldId id="669" r:id="rId14"/>
    <p:sldId id="665" r:id="rId15"/>
    <p:sldId id="664" r:id="rId16"/>
    <p:sldId id="655" r:id="rId17"/>
    <p:sldId id="666" r:id="rId18"/>
    <p:sldId id="667" r:id="rId19"/>
    <p:sldId id="670" r:id="rId20"/>
    <p:sldId id="660" r:id="rId21"/>
    <p:sldId id="657" r:id="rId22"/>
    <p:sldId id="64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32" autoAdjust="0"/>
    <p:restoredTop sz="94841"/>
  </p:normalViewPr>
  <p:slideViewPr>
    <p:cSldViewPr snapToGrid="0">
      <p:cViewPr varScale="1">
        <p:scale>
          <a:sx n="127" d="100"/>
          <a:sy n="127" d="100"/>
        </p:scale>
        <p:origin x="20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572DAB-8DC5-4324-8856-0584391A1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83BBA-A931-4D6C-97E9-74CBD1CE3E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C6D1B-4345-46E7-9010-D9224A36AE12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35F9A-55B9-44C7-86E3-6DD36F3B7E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D1FEC-AEFB-464E-A0A6-11D7D82B28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A8851-CA73-41F1-9945-7FF0FFC91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1644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D6E96-EBA1-43C5-911B-5619A88F997D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065DA-DF5C-466F-A4D9-656A8E53E5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818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620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11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30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12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487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13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6055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A7DF54-8C58-498B-9149-5CD299849E9F}" type="slidenum">
              <a:rPr lang="en-GB" altLang="fi-FI"/>
              <a:pPr/>
              <a:t>14</a:t>
            </a:fld>
            <a:endParaRPr lang="en-GB" altLang="fi-FI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2859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15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05300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16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756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17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8799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18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5701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19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0111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20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207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39762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E563F0C-FCD4-4455-9A82-C47C8376ADF3}" type="slidenum">
              <a:rPr lang="en-GB" altLang="fi-FI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21</a:t>
            </a:fld>
            <a:endParaRPr lang="en-GB" altLang="fi-FI" sz="130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82688" y="768350"/>
            <a:ext cx="4733925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4675" cy="4579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21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A7DF54-8C58-498B-9149-5CD299849E9F}" type="slidenum">
              <a:rPr lang="en-GB" altLang="fi-FI"/>
              <a:pPr/>
              <a:t>3</a:t>
            </a:fld>
            <a:endParaRPr lang="en-GB" altLang="fi-FI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30679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A7DF54-8C58-498B-9149-5CD299849E9F}" type="slidenum">
              <a:rPr lang="en-GB" altLang="fi-FI"/>
              <a:pPr/>
              <a:t>4</a:t>
            </a:fld>
            <a:endParaRPr lang="en-GB" altLang="fi-FI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7555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E563F0C-FCD4-4455-9A82-C47C8376ADF3}" type="slidenum">
              <a:rPr lang="en-GB" altLang="fi-FI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en-GB" altLang="fi-FI" sz="130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82688" y="768350"/>
            <a:ext cx="4733925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4675" cy="4579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887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B64A5BA3-0DBB-8A4F-AB6D-6B79CBA59CB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CD80BDB-A18A-534E-B2D5-FDD11636D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>
              <a:spcBef>
                <a:spcPts val="413"/>
              </a:spcBef>
            </a:pPr>
            <a:r>
              <a:rPr lang="en-US" altLang="fi-FI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Hiiripyramidin rakentaminen on paljon helpompaa pala palalta kuin yhden ison norsun.</a:t>
            </a:r>
          </a:p>
          <a:p>
            <a:pPr marL="39688">
              <a:spcBef>
                <a:spcPts val="413"/>
              </a:spcBef>
            </a:pPr>
            <a:endParaRPr lang="en-US" altLang="fi-FI">
              <a:solidFill>
                <a:srgbClr val="00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9688">
              <a:spcBef>
                <a:spcPts val="413"/>
              </a:spcBef>
            </a:pPr>
            <a:r>
              <a:rPr lang="en-US" altLang="fi-FI">
                <a:solidFill>
                  <a:srgbClr val="00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Internet-markkinoinnin kehittäminen kannattaa laittaa kuntoon pala kerrallaan. Näin säilyy joustavuus ja homma eteneen.</a:t>
            </a:r>
          </a:p>
        </p:txBody>
      </p:sp>
    </p:spTree>
    <p:extLst>
      <p:ext uri="{BB962C8B-B14F-4D97-AF65-F5344CB8AC3E}">
        <p14:creationId xmlns:p14="http://schemas.microsoft.com/office/powerpoint/2010/main" val="491481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8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057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666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873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952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056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93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741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4547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114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37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552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261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740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184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74556"/>
            <a:ext cx="2539682" cy="50793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66392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2E51-DF0F-42BF-B377-41ACF3C20D41}" type="datetimeFigureOut">
              <a:rPr lang="fi-FI" smtClean="0"/>
              <a:t>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32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rketingplatform.google.com/about/analytic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3714" y="3643314"/>
            <a:ext cx="72859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i-FI" sz="4000" dirty="0">
                <a:solidFill>
                  <a:schemeClr val="tx1"/>
                </a:solidFill>
              </a:rPr>
              <a:t>Internet </a:t>
            </a:r>
            <a:r>
              <a:rPr lang="fi-FI" sz="4000" dirty="0" err="1">
                <a:solidFill>
                  <a:schemeClr val="tx1"/>
                </a:solidFill>
              </a:rPr>
              <a:t>marketing</a:t>
            </a:r>
            <a:endParaRPr lang="en-GB" altLang="fi-FI" sz="4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6969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Rectangle 8">
            <a:extLst>
              <a:ext uri="{FF2B5EF4-FFF2-40B4-BE49-F238E27FC236}">
                <a16:creationId xmlns:a16="http://schemas.microsoft.com/office/drawing/2014/main" id="{3D72A92F-ABA9-1144-9B87-92E6877DC5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46089"/>
            <a:ext cx="7772400" cy="1470025"/>
          </a:xfrm>
          <a:ln/>
        </p:spPr>
        <p:txBody>
          <a:bodyPr vert="horz" lIns="91440" tIns="45720" rIns="132080" bIns="45720" rtlCol="0" anchor="ctr">
            <a:normAutofit/>
          </a:bodyPr>
          <a:lstStyle/>
          <a:p>
            <a:pPr algn="ctr"/>
            <a:r>
              <a:rPr lang="en-US" altLang="fi-FI" dirty="0">
                <a:latin typeface="Verdana Bold" charset="0"/>
                <a:ea typeface="ヒラギノ角ゴ ProN W6" panose="020B0300000000000000" pitchFamily="34" charset="-128"/>
                <a:sym typeface="Verdana Bold" charset="0"/>
              </a:rPr>
              <a:t>All the time</a:t>
            </a:r>
          </a:p>
        </p:txBody>
      </p:sp>
      <p:sp>
        <p:nvSpPr>
          <p:cNvPr id="35849" name="Line 9">
            <a:extLst>
              <a:ext uri="{FF2B5EF4-FFF2-40B4-BE49-F238E27FC236}">
                <a16:creationId xmlns:a16="http://schemas.microsoft.com/office/drawing/2014/main" id="{55585C55-88DD-3141-90F6-1921188F2C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5914" y="3357564"/>
            <a:ext cx="6048375" cy="1587"/>
          </a:xfrm>
          <a:prstGeom prst="line">
            <a:avLst/>
          </a:prstGeom>
          <a:noFill/>
          <a:ln w="762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fi-FI"/>
          </a:p>
        </p:txBody>
      </p:sp>
      <p:sp>
        <p:nvSpPr>
          <p:cNvPr id="35850" name="Rectangle 10">
            <a:extLst>
              <a:ext uri="{FF2B5EF4-FFF2-40B4-BE49-F238E27FC236}">
                <a16:creationId xmlns:a16="http://schemas.microsoft.com/office/drawing/2014/main" id="{6E793E36-DB59-5440-B205-192FEBF5DE58}"/>
              </a:ext>
            </a:extLst>
          </p:cNvPr>
          <p:cNvSpPr>
            <a:spLocks/>
          </p:cNvSpPr>
          <p:nvPr/>
        </p:nvSpPr>
        <p:spPr bwMode="auto">
          <a:xfrm>
            <a:off x="2927350" y="2708276"/>
            <a:ext cx="1741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700"/>
              </a:spcBef>
            </a:pPr>
            <a:r>
              <a:rPr lang="en-US" altLang="fi-FI" sz="2800" dirty="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Grande" panose="020B0600040502020204" pitchFamily="34" charset="0"/>
                <a:cs typeface="Lucida Grande" panose="020B0600040502020204" pitchFamily="34" charset="0"/>
                <a:sym typeface="Lucida Grande" panose="020B0600040502020204" pitchFamily="34" charset="0"/>
              </a:rPr>
              <a:t>Before</a:t>
            </a:r>
          </a:p>
        </p:txBody>
      </p:sp>
      <p:sp>
        <p:nvSpPr>
          <p:cNvPr id="35851" name="Rectangle 11">
            <a:extLst>
              <a:ext uri="{FF2B5EF4-FFF2-40B4-BE49-F238E27FC236}">
                <a16:creationId xmlns:a16="http://schemas.microsoft.com/office/drawing/2014/main" id="{943AF8DF-B130-A543-A1FF-BB6F5BEDA471}"/>
              </a:ext>
            </a:extLst>
          </p:cNvPr>
          <p:cNvSpPr>
            <a:spLocks/>
          </p:cNvSpPr>
          <p:nvPr/>
        </p:nvSpPr>
        <p:spPr bwMode="auto">
          <a:xfrm>
            <a:off x="4943475" y="2708276"/>
            <a:ext cx="1741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700"/>
              </a:spcBef>
            </a:pPr>
            <a:r>
              <a:rPr lang="en-US" altLang="fi-FI" sz="2800" dirty="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Grande" panose="020B0600040502020204" pitchFamily="34" charset="0"/>
                <a:cs typeface="Lucida Grande" panose="020B0600040502020204" pitchFamily="34" charset="0"/>
                <a:sym typeface="Lucida Grande" panose="020B0600040502020204" pitchFamily="34" charset="0"/>
              </a:rPr>
              <a:t>During</a:t>
            </a:r>
          </a:p>
        </p:txBody>
      </p:sp>
      <p:sp>
        <p:nvSpPr>
          <p:cNvPr id="35852" name="Rectangle 12">
            <a:extLst>
              <a:ext uri="{FF2B5EF4-FFF2-40B4-BE49-F238E27FC236}">
                <a16:creationId xmlns:a16="http://schemas.microsoft.com/office/drawing/2014/main" id="{EACCA255-B4C1-3A4D-813C-45149301BC71}"/>
              </a:ext>
            </a:extLst>
          </p:cNvPr>
          <p:cNvSpPr>
            <a:spLocks/>
          </p:cNvSpPr>
          <p:nvPr/>
        </p:nvSpPr>
        <p:spPr bwMode="auto">
          <a:xfrm>
            <a:off x="6959600" y="2708276"/>
            <a:ext cx="1741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>
            <a:lvl1pPr marL="39688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700"/>
              </a:spcBef>
            </a:pPr>
            <a:r>
              <a:rPr lang="en-US" altLang="fi-FI" sz="2800" dirty="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Grande" panose="020B0600040502020204" pitchFamily="34" charset="0"/>
                <a:cs typeface="Lucida Grande" panose="020B0600040502020204" pitchFamily="34" charset="0"/>
                <a:sym typeface="Lucida Grande" panose="020B0600040502020204" pitchFamily="34" charset="0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1118843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3714" y="3643314"/>
            <a:ext cx="72859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fi-FI" sz="4000" dirty="0">
                <a:solidFill>
                  <a:schemeClr val="tx1"/>
                </a:solidFill>
                <a:latin typeface="+mj-lt"/>
              </a:rPr>
              <a:t>What ever you do, do it properly!</a:t>
            </a:r>
          </a:p>
        </p:txBody>
      </p:sp>
    </p:spTree>
    <p:extLst>
      <p:ext uri="{BB962C8B-B14F-4D97-AF65-F5344CB8AC3E}">
        <p14:creationId xmlns:p14="http://schemas.microsoft.com/office/powerpoint/2010/main" val="470480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3714" y="3643314"/>
            <a:ext cx="72859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fi-FI" sz="4000" dirty="0">
                <a:solidFill>
                  <a:schemeClr val="tx1"/>
                </a:solidFill>
                <a:latin typeface="+mj-lt"/>
              </a:rPr>
              <a:t>Your website? </a:t>
            </a:r>
          </a:p>
          <a:p>
            <a:pPr>
              <a:spcBef>
                <a:spcPct val="0"/>
              </a:spcBef>
              <a:buNone/>
            </a:pPr>
            <a:r>
              <a:rPr lang="en-GB" altLang="fi-FI" sz="4000" dirty="0" err="1">
                <a:solidFill>
                  <a:schemeClr val="tx1"/>
                </a:solidFill>
                <a:latin typeface="+mj-lt"/>
              </a:rPr>
              <a:t>Wordpress</a:t>
            </a:r>
            <a:endParaRPr lang="en-GB" altLang="fi-FI" sz="40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  <a:buNone/>
            </a:pPr>
            <a:r>
              <a:rPr lang="en-GB" altLang="fi-FI" sz="4000" dirty="0">
                <a:solidFill>
                  <a:schemeClr val="tx1"/>
                </a:solidFill>
                <a:latin typeface="+mj-lt"/>
              </a:rPr>
              <a:t>Google Analytics?</a:t>
            </a:r>
          </a:p>
          <a:p>
            <a:pPr>
              <a:spcBef>
                <a:spcPct val="0"/>
              </a:spcBef>
              <a:buNone/>
            </a:pPr>
            <a:r>
              <a:rPr lang="en-GB" altLang="fi-FI" sz="4000" dirty="0">
                <a:solidFill>
                  <a:schemeClr val="tx1"/>
                </a:solidFill>
                <a:latin typeface="+mj-lt"/>
              </a:rPr>
              <a:t>Google Search Console</a:t>
            </a:r>
          </a:p>
          <a:p>
            <a:pPr>
              <a:spcBef>
                <a:spcPct val="0"/>
              </a:spcBef>
              <a:buNone/>
            </a:pPr>
            <a:r>
              <a:rPr lang="en-GB" altLang="fi-FI" sz="4000" dirty="0">
                <a:solidFill>
                  <a:schemeClr val="tx1"/>
                </a:solidFill>
                <a:latin typeface="+mj-lt"/>
              </a:rPr>
              <a:t>Need help?</a:t>
            </a:r>
          </a:p>
        </p:txBody>
      </p:sp>
    </p:spTree>
    <p:extLst>
      <p:ext uri="{BB962C8B-B14F-4D97-AF65-F5344CB8AC3E}">
        <p14:creationId xmlns:p14="http://schemas.microsoft.com/office/powerpoint/2010/main" val="1354176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FE5CB488-78E2-3540-A6D8-8331A34A8BD1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205" y="1408113"/>
            <a:ext cx="71437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985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387533"/>
            <a:ext cx="8229600" cy="1404937"/>
          </a:xfrm>
          <a:ln/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Tools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902619" y="1965689"/>
            <a:ext cx="8229600" cy="4173538"/>
          </a:xfrm>
          <a:ln/>
        </p:spPr>
        <p:txBody>
          <a:bodyPr>
            <a:normAutofit/>
          </a:bodyPr>
          <a:lstStyle/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Website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SEO</a:t>
            </a:r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Internet </a:t>
            </a:r>
            <a:r>
              <a:rPr lang="fi-FI" altLang="fi-FI" sz="3600" dirty="0" err="1"/>
              <a:t>advertising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Email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Social</a:t>
            </a:r>
            <a:r>
              <a:rPr lang="fi-FI" altLang="fi-FI" sz="3600" dirty="0"/>
              <a:t> media, </a:t>
            </a:r>
            <a:r>
              <a:rPr lang="fi-FI" altLang="fi-FI" sz="3600" dirty="0" err="1"/>
              <a:t>Youtube</a:t>
            </a:r>
            <a:endParaRPr lang="en-GB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749410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SEO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484313"/>
            <a:ext cx="8229600" cy="4525962"/>
          </a:xfrm>
        </p:spPr>
        <p:txBody>
          <a:bodyPr>
            <a:normAutofit/>
          </a:bodyPr>
          <a:lstStyle/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Content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Links</a:t>
            </a:r>
            <a:endParaRPr lang="fi-FI" sz="4400" dirty="0">
              <a:ea typeface="MS PGothic" pitchFamily="34" charset="-128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People </a:t>
            </a:r>
            <a:r>
              <a:rPr lang="fi-FI" sz="4400" dirty="0" err="1">
                <a:ea typeface="MS PGothic" pitchFamily="34" charset="-128"/>
              </a:rPr>
              <a:t>behavior</a:t>
            </a:r>
            <a:r>
              <a:rPr lang="fi-FI" sz="4400" dirty="0">
                <a:ea typeface="MS PGothic" pitchFamily="34" charset="-128"/>
              </a:rPr>
              <a:t> on </a:t>
            </a:r>
            <a:r>
              <a:rPr lang="fi-FI" sz="4400" dirty="0" err="1">
                <a:ea typeface="MS PGothic" pitchFamily="34" charset="-128"/>
              </a:rPr>
              <a:t>your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site</a:t>
            </a:r>
            <a:r>
              <a:rPr lang="fi-FI" sz="4400" dirty="0">
                <a:ea typeface="MS PGothic" pitchFamily="34" charset="-128"/>
              </a:rPr>
              <a:t> - Google Analytics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Meta info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Tricks</a:t>
            </a:r>
            <a:endParaRPr lang="fi-FI" sz="4400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i-FI" sz="44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5647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SEO </a:t>
            </a:r>
            <a:r>
              <a:rPr lang="fi-FI" b="1" dirty="0" err="1">
                <a:solidFill>
                  <a:schemeClr val="tx1"/>
                </a:solidFill>
                <a:latin typeface="+mn-lt"/>
                <a:cs typeface="+mj-cs"/>
              </a:rPr>
              <a:t>friendly</a:t>
            </a: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 </a:t>
            </a:r>
            <a:r>
              <a:rPr lang="fi-FI" b="1" dirty="0" err="1">
                <a:solidFill>
                  <a:schemeClr val="tx1"/>
                </a:solidFill>
                <a:latin typeface="+mn-lt"/>
                <a:cs typeface="+mj-cs"/>
              </a:rPr>
              <a:t>content</a:t>
            </a:r>
            <a:endParaRPr lang="fi-FI" b="1" dirty="0">
              <a:solidFill>
                <a:schemeClr val="tx1"/>
              </a:solidFill>
              <a:latin typeface="+mn-lt"/>
              <a:cs typeface="+mj-cs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484313"/>
            <a:ext cx="8229600" cy="4525962"/>
          </a:xfrm>
        </p:spPr>
        <p:txBody>
          <a:bodyPr>
            <a:normAutofit/>
          </a:bodyPr>
          <a:lstStyle/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To </a:t>
            </a:r>
            <a:r>
              <a:rPr lang="fi-FI" sz="4400" dirty="0" err="1">
                <a:ea typeface="MS PGothic" pitchFamily="34" charset="-128"/>
              </a:rPr>
              <a:t>your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target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group</a:t>
            </a:r>
            <a:endParaRPr lang="fi-FI" sz="4400" dirty="0">
              <a:ea typeface="MS PGothic" pitchFamily="34" charset="-128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Safari in </a:t>
            </a:r>
            <a:r>
              <a:rPr lang="fi-FI" sz="4400" dirty="0" err="1">
                <a:ea typeface="MS PGothic" pitchFamily="34" charset="-128"/>
              </a:rPr>
              <a:t>Africa</a:t>
            </a:r>
            <a:endParaRPr lang="fi-FI" sz="4400" dirty="0">
              <a:ea typeface="MS PGothic" pitchFamily="34" charset="-128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Use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the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keywords</a:t>
            </a:r>
            <a:r>
              <a:rPr lang="fi-FI" sz="4400" dirty="0">
                <a:ea typeface="MS PGothic" pitchFamily="34" charset="-128"/>
              </a:rPr>
              <a:t> a </a:t>
            </a:r>
            <a:r>
              <a:rPr lang="fi-FI" sz="4400" dirty="0" err="1">
                <a:ea typeface="MS PGothic" pitchFamily="34" charset="-128"/>
              </a:rPr>
              <a:t>lot</a:t>
            </a:r>
            <a:endParaRPr lang="fi-FI" sz="4400" dirty="0">
              <a:ea typeface="MS PGothic" pitchFamily="34" charset="-128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Long </a:t>
            </a:r>
            <a:r>
              <a:rPr lang="fi-FI" sz="4400" dirty="0" err="1">
                <a:ea typeface="MS PGothic" pitchFamily="34" charset="-128"/>
              </a:rPr>
              <a:t>enough</a:t>
            </a:r>
            <a:endParaRPr lang="fi-FI" sz="4400" dirty="0">
              <a:ea typeface="MS PGothic" pitchFamily="34" charset="-128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Titles</a:t>
            </a:r>
            <a:r>
              <a:rPr lang="fi-FI" sz="4400" dirty="0">
                <a:ea typeface="MS PGothic" pitchFamily="34" charset="-128"/>
              </a:rPr>
              <a:t> and </a:t>
            </a:r>
            <a:r>
              <a:rPr lang="fi-FI" sz="4400" dirty="0" err="1">
                <a:ea typeface="MS PGothic" pitchFamily="34" charset="-128"/>
              </a:rPr>
              <a:t>subtitles</a:t>
            </a:r>
            <a:endParaRPr lang="fi-FI" sz="4400" dirty="0">
              <a:ea typeface="MS PGothic" pitchFamily="34" charset="-128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Tricks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like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meta</a:t>
            </a:r>
            <a:r>
              <a:rPr lang="fi-FI" sz="4400" dirty="0">
                <a:ea typeface="MS PGothic" pitchFamily="34" charset="-128"/>
              </a:rPr>
              <a:t> info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sz="44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1511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Internet </a:t>
            </a:r>
            <a:r>
              <a:rPr lang="fi-FI" b="1" dirty="0" err="1">
                <a:solidFill>
                  <a:schemeClr val="tx1"/>
                </a:solidFill>
                <a:latin typeface="+mn-lt"/>
                <a:cs typeface="+mj-cs"/>
              </a:rPr>
              <a:t>advertising</a:t>
            </a:r>
            <a:endParaRPr lang="fi-FI" b="1" dirty="0">
              <a:solidFill>
                <a:schemeClr val="tx1"/>
              </a:solidFill>
              <a:latin typeface="+mn-lt"/>
              <a:cs typeface="+mj-cs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484313"/>
            <a:ext cx="8229600" cy="4525962"/>
          </a:xfrm>
        </p:spPr>
        <p:txBody>
          <a:bodyPr>
            <a:normAutofit/>
          </a:bodyPr>
          <a:lstStyle/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Meta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Google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Remarketing</a:t>
            </a:r>
            <a:r>
              <a:rPr lang="fi-FI" sz="4400" dirty="0">
                <a:ea typeface="MS PGothic" pitchFamily="34" charset="-128"/>
              </a:rPr>
              <a:t> is </a:t>
            </a:r>
            <a:r>
              <a:rPr lang="fi-FI" sz="4400" dirty="0" err="1">
                <a:ea typeface="MS PGothic" pitchFamily="34" charset="-128"/>
              </a:rPr>
              <a:t>most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powerful</a:t>
            </a:r>
            <a:endParaRPr lang="fi-FI" sz="4400" dirty="0">
              <a:ea typeface="MS PGothic" pitchFamily="34" charset="-128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Need</a:t>
            </a:r>
            <a:r>
              <a:rPr lang="fi-FI" sz="4400" dirty="0">
                <a:ea typeface="MS PGothic" pitchFamily="34" charset="-128"/>
              </a:rPr>
              <a:t> money for </a:t>
            </a:r>
            <a:r>
              <a:rPr lang="fi-FI" sz="4400" dirty="0" err="1">
                <a:ea typeface="MS PGothic" pitchFamily="34" charset="-128"/>
              </a:rPr>
              <a:t>this</a:t>
            </a:r>
            <a:r>
              <a:rPr lang="fi-FI" sz="4400" dirty="0">
                <a:ea typeface="MS PGothic" pitchFamily="34" charset="-128"/>
              </a:rPr>
              <a:t>. </a:t>
            </a:r>
            <a:r>
              <a:rPr lang="fi-FI" sz="4400" dirty="0" err="1">
                <a:ea typeface="MS PGothic" pitchFamily="34" charset="-128"/>
              </a:rPr>
              <a:t>Cheaper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from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Tanzania</a:t>
            </a:r>
            <a:r>
              <a:rPr lang="fi-FI" sz="4400" dirty="0">
                <a:ea typeface="MS PGothic" pitchFamily="34" charset="-128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sz="44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9441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Meta and google </a:t>
            </a:r>
            <a:r>
              <a:rPr lang="fi-FI" b="1" dirty="0" err="1">
                <a:solidFill>
                  <a:schemeClr val="tx1"/>
                </a:solidFill>
                <a:latin typeface="+mn-lt"/>
                <a:cs typeface="+mj-cs"/>
              </a:rPr>
              <a:t>Pixels</a:t>
            </a:r>
            <a:endParaRPr lang="fi-FI" b="1" dirty="0">
              <a:solidFill>
                <a:schemeClr val="tx1"/>
              </a:solidFill>
              <a:latin typeface="+mn-lt"/>
              <a:cs typeface="+mj-cs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484313"/>
            <a:ext cx="8229600" cy="4525962"/>
          </a:xfrm>
        </p:spPr>
        <p:txBody>
          <a:bodyPr>
            <a:normAutofit/>
          </a:bodyPr>
          <a:lstStyle/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Need</a:t>
            </a:r>
            <a:r>
              <a:rPr lang="fi-FI" sz="4400" dirty="0">
                <a:ea typeface="MS PGothic" pitchFamily="34" charset="-128"/>
              </a:rPr>
              <a:t> to </a:t>
            </a:r>
            <a:r>
              <a:rPr lang="fi-FI" sz="4400" dirty="0" err="1">
                <a:ea typeface="MS PGothic" pitchFamily="34" charset="-128"/>
              </a:rPr>
              <a:t>install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these</a:t>
            </a:r>
            <a:r>
              <a:rPr lang="fi-FI" sz="4400" dirty="0">
                <a:ea typeface="MS PGothic" pitchFamily="34" charset="-128"/>
              </a:rPr>
              <a:t> for </a:t>
            </a:r>
            <a:r>
              <a:rPr lang="fi-FI" sz="4400" dirty="0" err="1">
                <a:ea typeface="MS PGothic" pitchFamily="34" charset="-128"/>
              </a:rPr>
              <a:t>remarketing</a:t>
            </a:r>
            <a:r>
              <a:rPr lang="fi-FI" sz="4400" dirty="0">
                <a:ea typeface="MS PGothic" pitchFamily="34" charset="-128"/>
              </a:rPr>
              <a:t>!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Easy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but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better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do</a:t>
            </a:r>
            <a:r>
              <a:rPr lang="fi-FI" sz="4400" dirty="0">
                <a:ea typeface="MS PGothic" pitchFamily="34" charset="-128"/>
              </a:rPr>
              <a:t> it </a:t>
            </a:r>
            <a:r>
              <a:rPr lang="fi-FI" sz="4400" dirty="0" err="1">
                <a:ea typeface="MS PGothic" pitchFamily="34" charset="-128"/>
              </a:rPr>
              <a:t>early</a:t>
            </a:r>
            <a:endParaRPr lang="fi-FI" sz="4400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i-FI" sz="44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2356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b="1" dirty="0" err="1">
                <a:solidFill>
                  <a:schemeClr val="tx1"/>
                </a:solidFill>
                <a:latin typeface="+mn-lt"/>
                <a:cs typeface="+mj-cs"/>
              </a:rPr>
              <a:t>Videos</a:t>
            </a: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 and </a:t>
            </a:r>
            <a:r>
              <a:rPr lang="fi-FI" b="1" dirty="0" err="1">
                <a:solidFill>
                  <a:schemeClr val="tx1"/>
                </a:solidFill>
                <a:latin typeface="+mn-lt"/>
                <a:cs typeface="+mj-cs"/>
              </a:rPr>
              <a:t>photos</a:t>
            </a:r>
            <a:endParaRPr lang="fi-FI" b="1" dirty="0">
              <a:solidFill>
                <a:schemeClr val="tx1"/>
              </a:solidFill>
              <a:latin typeface="+mn-lt"/>
              <a:cs typeface="+mj-cs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484313"/>
            <a:ext cx="8229600" cy="4525962"/>
          </a:xfrm>
        </p:spPr>
        <p:txBody>
          <a:bodyPr>
            <a:normAutofit/>
          </a:bodyPr>
          <a:lstStyle/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Youtube</a:t>
            </a:r>
            <a:endParaRPr lang="fi-FI" sz="4400" dirty="0">
              <a:ea typeface="MS PGothic" pitchFamily="34" charset="-128"/>
            </a:endParaRP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 err="1">
                <a:ea typeface="MS PGothic" pitchFamily="34" charset="-128"/>
              </a:rPr>
              <a:t>Other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channels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like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social</a:t>
            </a:r>
            <a:r>
              <a:rPr lang="fi-FI" sz="4400" dirty="0">
                <a:ea typeface="MS PGothic" pitchFamily="34" charset="-128"/>
              </a:rPr>
              <a:t> media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If </a:t>
            </a:r>
            <a:r>
              <a:rPr lang="fi-FI" sz="4400" dirty="0" err="1">
                <a:ea typeface="MS PGothic" pitchFamily="34" charset="-128"/>
              </a:rPr>
              <a:t>you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like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making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videos</a:t>
            </a:r>
            <a:r>
              <a:rPr lang="fi-FI" sz="4400" dirty="0">
                <a:ea typeface="MS PGothic" pitchFamily="34" charset="-128"/>
              </a:rPr>
              <a:t>, </a:t>
            </a:r>
            <a:r>
              <a:rPr lang="fi-FI" sz="4400" dirty="0" err="1">
                <a:ea typeface="MS PGothic" pitchFamily="34" charset="-128"/>
              </a:rPr>
              <a:t>let’s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do</a:t>
            </a:r>
            <a:r>
              <a:rPr lang="fi-FI" sz="4400" dirty="0">
                <a:ea typeface="MS PGothic" pitchFamily="34" charset="-128"/>
              </a:rPr>
              <a:t> it!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sz="44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202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33154" y="3541713"/>
            <a:ext cx="852569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fi-FI" sz="5400" dirty="0">
                <a:solidFill>
                  <a:schemeClr val="tx1"/>
                </a:solidFill>
                <a:latin typeface="+mj-lt"/>
              </a:rPr>
              <a:t>Get the slides and other material</a:t>
            </a:r>
          </a:p>
          <a:p>
            <a:pPr>
              <a:spcBef>
                <a:spcPct val="0"/>
              </a:spcBef>
              <a:buNone/>
            </a:pPr>
            <a:r>
              <a:rPr lang="en-GB" altLang="fi-FI" sz="4000" dirty="0" err="1">
                <a:solidFill>
                  <a:schemeClr val="tx1"/>
                </a:solidFill>
              </a:rPr>
              <a:t>www.ilkkakauppinen.com</a:t>
            </a:r>
            <a:r>
              <a:rPr lang="en-GB" altLang="fi-FI" sz="4000" dirty="0">
                <a:solidFill>
                  <a:schemeClr val="tx1"/>
                </a:solidFill>
              </a:rPr>
              <a:t>/</a:t>
            </a:r>
            <a:r>
              <a:rPr lang="en-GB" altLang="fi-FI" sz="4000" dirty="0" err="1">
                <a:solidFill>
                  <a:schemeClr val="tx1"/>
                </a:solidFill>
              </a:rPr>
              <a:t>mojaafrica</a:t>
            </a:r>
            <a:endParaRPr lang="en-GB" altLang="fi-FI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966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Next </a:t>
            </a:r>
            <a:r>
              <a:rPr lang="fi-FI" b="1" dirty="0" err="1">
                <a:solidFill>
                  <a:schemeClr val="tx1"/>
                </a:solidFill>
                <a:latin typeface="+mn-lt"/>
                <a:cs typeface="+mj-cs"/>
              </a:rPr>
              <a:t>meeting</a:t>
            </a: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484313"/>
            <a:ext cx="8229600" cy="4525962"/>
          </a:xfrm>
        </p:spPr>
        <p:txBody>
          <a:bodyPr>
            <a:normAutofit/>
          </a:bodyPr>
          <a:lstStyle/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Next </a:t>
            </a:r>
            <a:r>
              <a:rPr lang="fi-FI" sz="4400" dirty="0" err="1">
                <a:ea typeface="MS PGothic" pitchFamily="34" charset="-128"/>
              </a:rPr>
              <a:t>Tuesday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same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time</a:t>
            </a:r>
            <a:r>
              <a:rPr lang="fi-FI" sz="4400" dirty="0">
                <a:ea typeface="MS PGothic" pitchFamily="34" charset="-128"/>
              </a:rPr>
              <a:t> 10-12 </a:t>
            </a:r>
            <a:r>
              <a:rPr lang="fi-FI" sz="4400" dirty="0" err="1">
                <a:ea typeface="MS PGothic" pitchFamily="34" charset="-128"/>
              </a:rPr>
              <a:t>Finnish</a:t>
            </a:r>
            <a:r>
              <a:rPr lang="fi-FI" sz="4400" dirty="0">
                <a:ea typeface="MS PGothic" pitchFamily="34" charset="-128"/>
              </a:rPr>
              <a:t>. Ilkka </a:t>
            </a:r>
            <a:r>
              <a:rPr lang="fi-FI" sz="4400" dirty="0" err="1">
                <a:ea typeface="MS PGothic" pitchFamily="34" charset="-128"/>
              </a:rPr>
              <a:t>will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send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the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meeting</a:t>
            </a:r>
            <a:r>
              <a:rPr lang="fi-FI" sz="4400" dirty="0">
                <a:ea typeface="MS PGothic" pitchFamily="34" charset="-128"/>
              </a:rPr>
              <a:t> </a:t>
            </a:r>
            <a:r>
              <a:rPr lang="fi-FI" sz="4400" dirty="0" err="1">
                <a:ea typeface="MS PGothic" pitchFamily="34" charset="-128"/>
              </a:rPr>
              <a:t>link</a:t>
            </a:r>
            <a:r>
              <a:rPr lang="fi-FI" sz="4400" dirty="0">
                <a:ea typeface="MS PGothic" pitchFamily="34" charset="-128"/>
              </a:rPr>
              <a:t> on </a:t>
            </a:r>
            <a:r>
              <a:rPr lang="fi-FI" sz="4400" dirty="0" err="1">
                <a:ea typeface="MS PGothic" pitchFamily="34" charset="-128"/>
              </a:rPr>
              <a:t>Monday</a:t>
            </a:r>
            <a:r>
              <a:rPr lang="fi-FI" sz="4400" dirty="0">
                <a:ea typeface="MS PGothic" pitchFamily="34" charset="-128"/>
              </a:rPr>
              <a:t>.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endParaRPr lang="fi-FI" sz="4400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i-FI" sz="44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9004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01801" y="34925"/>
            <a:ext cx="7021513" cy="1404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Homework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87117" y="2063387"/>
            <a:ext cx="8229600" cy="47005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2800" dirty="0"/>
              <a:t>Send </a:t>
            </a:r>
            <a:r>
              <a:rPr lang="en-GB" altLang="fi-FI" sz="2800" dirty="0" err="1"/>
              <a:t>Ilkka</a:t>
            </a:r>
            <a:r>
              <a:rPr lang="en-GB" altLang="fi-FI" sz="2800" dirty="0"/>
              <a:t> address to login, username and password of your website.</a:t>
            </a:r>
          </a:p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2800" dirty="0"/>
              <a:t>Ask if </a:t>
            </a:r>
            <a:r>
              <a:rPr lang="en-GB" altLang="fi-FI" sz="2800"/>
              <a:t>your clients </a:t>
            </a:r>
            <a:r>
              <a:rPr lang="en-GB" altLang="fi-FI" sz="2800" dirty="0"/>
              <a:t>use </a:t>
            </a:r>
            <a:r>
              <a:rPr lang="en-GB" altLang="fi-FI" sz="2800" dirty="0" err="1"/>
              <a:t>TikTok</a:t>
            </a:r>
            <a:r>
              <a:rPr lang="en-GB" altLang="fi-FI" sz="2800" dirty="0"/>
              <a:t>.</a:t>
            </a:r>
          </a:p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642152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387533"/>
            <a:ext cx="8229600" cy="1404937"/>
          </a:xfrm>
          <a:ln/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Program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902619" y="1965689"/>
            <a:ext cx="8229600" cy="4173538"/>
          </a:xfrm>
          <a:ln/>
        </p:spPr>
        <p:txBody>
          <a:bodyPr>
            <a:normAutofit fontScale="47500" lnSpcReduction="20000"/>
          </a:bodyPr>
          <a:lstStyle/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Basics of </a:t>
            </a:r>
            <a:r>
              <a:rPr lang="fi-FI" altLang="fi-FI" sz="3600" dirty="0" err="1"/>
              <a:t>the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Basics of </a:t>
            </a:r>
            <a:r>
              <a:rPr lang="fi-FI" altLang="fi-FI" sz="3600" dirty="0" err="1"/>
              <a:t>the</a:t>
            </a:r>
            <a:r>
              <a:rPr lang="fi-FI" altLang="fi-FI" sz="3600" dirty="0"/>
              <a:t> internet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Speed</a:t>
            </a:r>
            <a:r>
              <a:rPr lang="fi-FI" altLang="fi-FI" sz="3600" dirty="0"/>
              <a:t> of </a:t>
            </a:r>
            <a:r>
              <a:rPr lang="fi-FI" altLang="fi-FI" sz="3600" dirty="0" err="1"/>
              <a:t>site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SEO </a:t>
            </a:r>
            <a:r>
              <a:rPr lang="fi-FI" altLang="fi-FI" sz="3600" dirty="0" err="1"/>
              <a:t>a.k.a</a:t>
            </a:r>
            <a:r>
              <a:rPr lang="fi-FI" altLang="fi-FI" sz="3600" dirty="0"/>
              <a:t>. </a:t>
            </a:r>
            <a:r>
              <a:rPr lang="fi-FI" altLang="fi-FI" sz="3600" dirty="0" err="1"/>
              <a:t>Search</a:t>
            </a:r>
            <a:r>
              <a:rPr lang="fi-FI" altLang="fi-FI" sz="3600" dirty="0"/>
              <a:t> Engine </a:t>
            </a:r>
            <a:r>
              <a:rPr lang="fi-FI" altLang="fi-FI" sz="3600" dirty="0" err="1"/>
              <a:t>Optimatisation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Building a </a:t>
            </a:r>
            <a:r>
              <a:rPr lang="fi-FI" altLang="fi-FI" sz="3600" dirty="0" err="1"/>
              <a:t>trust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Pricing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Social</a:t>
            </a:r>
            <a:r>
              <a:rPr lang="fi-FI" altLang="fi-FI" sz="3600" dirty="0"/>
              <a:t> media</a:t>
            </a:r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Email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Internet </a:t>
            </a:r>
            <a:r>
              <a:rPr lang="fi-FI" altLang="fi-FI" sz="3600" dirty="0" err="1"/>
              <a:t>selling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 </a:t>
            </a:r>
            <a:r>
              <a:rPr lang="fi-FI" altLang="fi-FI" sz="3600" dirty="0" err="1"/>
              <a:t>Traditional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Selling</a:t>
            </a:r>
            <a:r>
              <a:rPr lang="fi-FI" altLang="fi-FI" sz="3600" dirty="0"/>
              <a:t> to </a:t>
            </a:r>
            <a:r>
              <a:rPr lang="fi-FI" altLang="fi-FI" sz="3600" dirty="0" err="1"/>
              <a:t>travel</a:t>
            </a:r>
            <a:r>
              <a:rPr lang="fi-FI" altLang="fi-FI" sz="3600" dirty="0"/>
              <a:t> </a:t>
            </a:r>
            <a:r>
              <a:rPr lang="fi-FI" altLang="fi-FI" sz="3600" dirty="0" err="1"/>
              <a:t>agencies</a:t>
            </a:r>
            <a:r>
              <a:rPr lang="fi-FI" altLang="fi-FI" sz="3600" dirty="0"/>
              <a:t>, </a:t>
            </a:r>
            <a:r>
              <a:rPr lang="fi-FI" altLang="fi-FI" sz="3600" dirty="0" err="1"/>
              <a:t>work</a:t>
            </a:r>
            <a:r>
              <a:rPr lang="fi-FI" altLang="fi-FI" sz="3600" dirty="0"/>
              <a:t> </a:t>
            </a:r>
            <a:r>
              <a:rPr lang="fi-FI" altLang="fi-FI" sz="3600" dirty="0" err="1"/>
              <a:t>shops</a:t>
            </a: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81408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387533"/>
            <a:ext cx="8229600" cy="1404937"/>
          </a:xfrm>
          <a:ln/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Today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902619" y="1965689"/>
            <a:ext cx="8229600" cy="4173538"/>
          </a:xfrm>
          <a:ln/>
        </p:spPr>
        <p:txBody>
          <a:bodyPr>
            <a:normAutofit/>
          </a:bodyPr>
          <a:lstStyle/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What</a:t>
            </a:r>
            <a:r>
              <a:rPr lang="fi-FI" altLang="fi-FI" sz="3600" dirty="0"/>
              <a:t> is internet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Tools</a:t>
            </a:r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Home </a:t>
            </a:r>
            <a:r>
              <a:rPr lang="fi-FI" altLang="fi-FI" sz="3600" dirty="0" err="1"/>
              <a:t>work</a:t>
            </a:r>
            <a:endParaRPr lang="en-GB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3676884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01801" y="34925"/>
            <a:ext cx="7021513" cy="1404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Homework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87117" y="2063387"/>
            <a:ext cx="8229600" cy="47005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2800" dirty="0"/>
              <a:t>Website, please send </a:t>
            </a:r>
            <a:r>
              <a:rPr lang="en-GB" altLang="fi-FI" sz="2800" dirty="0" err="1"/>
              <a:t>Ilkka</a:t>
            </a:r>
            <a:r>
              <a:rPr lang="en-GB" altLang="fi-FI" sz="2800"/>
              <a:t> screen </a:t>
            </a:r>
            <a:r>
              <a:rPr lang="en-GB" altLang="fi-FI" sz="2800" dirty="0"/>
              <a:t>shots</a:t>
            </a:r>
          </a:p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2800" dirty="0"/>
              <a:t>Google Analytics, instal and more info </a:t>
            </a:r>
            <a:r>
              <a:rPr lang="en-GB" altLang="fi-FI" sz="2800" dirty="0">
                <a:hlinkClick r:id="rId3"/>
              </a:rPr>
              <a:t>https://marketingplatform.google.com/about/analytics/</a:t>
            </a:r>
            <a:r>
              <a:rPr lang="en-GB" altLang="fi-FI" sz="2800" dirty="0"/>
              <a:t> Please notice that it’s a very complex program, but in the beginning we just need the basic functions. If you are unable to install it it, please contact me. It is a free program.</a:t>
            </a:r>
          </a:p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1821720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3714" y="3643314"/>
            <a:ext cx="72859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fi-FI" sz="4000" dirty="0">
                <a:solidFill>
                  <a:schemeClr val="tx1"/>
                </a:solidFill>
                <a:latin typeface="+mj-lt"/>
              </a:rPr>
              <a:t>What is internet marketing?</a:t>
            </a:r>
          </a:p>
        </p:txBody>
      </p:sp>
    </p:spTree>
    <p:extLst>
      <p:ext uri="{BB962C8B-B14F-4D97-AF65-F5344CB8AC3E}">
        <p14:creationId xmlns:p14="http://schemas.microsoft.com/office/powerpoint/2010/main" val="1334301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0" name="Picture 8">
            <a:extLst>
              <a:ext uri="{FF2B5EF4-FFF2-40B4-BE49-F238E27FC236}">
                <a16:creationId xmlns:a16="http://schemas.microsoft.com/office/drawing/2014/main" id="{92C8122E-2463-7949-AAE4-C295EE67FDC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6" y="270827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9">
            <a:extLst>
              <a:ext uri="{FF2B5EF4-FFF2-40B4-BE49-F238E27FC236}">
                <a16:creationId xmlns:a16="http://schemas.microsoft.com/office/drawing/2014/main" id="{FD351D0A-4D79-974F-8ABB-A664102AC487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260351"/>
            <a:ext cx="3600450" cy="240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0">
            <a:extLst>
              <a:ext uri="{FF2B5EF4-FFF2-40B4-BE49-F238E27FC236}">
                <a16:creationId xmlns:a16="http://schemas.microsoft.com/office/drawing/2014/main" id="{FB9A0045-E8BC-0749-9EDB-6ABBC3ECAEB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9" y="270827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11">
            <a:extLst>
              <a:ext uri="{FF2B5EF4-FFF2-40B4-BE49-F238E27FC236}">
                <a16:creationId xmlns:a16="http://schemas.microsoft.com/office/drawing/2014/main" id="{9872E666-0357-9F4C-9014-C94C8FEB56D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270827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2">
            <a:extLst>
              <a:ext uri="{FF2B5EF4-FFF2-40B4-BE49-F238E27FC236}">
                <a16:creationId xmlns:a16="http://schemas.microsoft.com/office/drawing/2014/main" id="{994C8D6A-762E-404A-8671-E64D3F54345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9" y="270827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3">
            <a:extLst>
              <a:ext uri="{FF2B5EF4-FFF2-40B4-BE49-F238E27FC236}">
                <a16:creationId xmlns:a16="http://schemas.microsoft.com/office/drawing/2014/main" id="{1F6A54BC-8EDA-2140-BD33-25B9A2C115F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989" y="33496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14">
            <a:extLst>
              <a:ext uri="{FF2B5EF4-FFF2-40B4-BE49-F238E27FC236}">
                <a16:creationId xmlns:a16="http://schemas.microsoft.com/office/drawing/2014/main" id="{A5A043A5-5384-EE42-BBA3-64792B8E8668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9" y="33496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Picture 15">
            <a:extLst>
              <a:ext uri="{FF2B5EF4-FFF2-40B4-BE49-F238E27FC236}">
                <a16:creationId xmlns:a16="http://schemas.microsoft.com/office/drawing/2014/main" id="{855E8625-2183-484F-8A92-CDE32DB3D38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1" y="335121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8" name="Picture 16">
            <a:extLst>
              <a:ext uri="{FF2B5EF4-FFF2-40B4-BE49-F238E27FC236}">
                <a16:creationId xmlns:a16="http://schemas.microsoft.com/office/drawing/2014/main" id="{71A1D97C-5B92-B54E-9296-0371BEE0F07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335121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9" name="Picture 17">
            <a:extLst>
              <a:ext uri="{FF2B5EF4-FFF2-40B4-BE49-F238E27FC236}">
                <a16:creationId xmlns:a16="http://schemas.microsoft.com/office/drawing/2014/main" id="{E0D6B123-FD27-C844-B058-B4B0686BF6F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9" y="45815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0" name="Picture 18">
            <a:extLst>
              <a:ext uri="{FF2B5EF4-FFF2-40B4-BE49-F238E27FC236}">
                <a16:creationId xmlns:a16="http://schemas.microsoft.com/office/drawing/2014/main" id="{F2EB6652-D648-2748-B8D7-9B71CE4C4F78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1" y="45815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1" name="Picture 19">
            <a:extLst>
              <a:ext uri="{FF2B5EF4-FFF2-40B4-BE49-F238E27FC236}">
                <a16:creationId xmlns:a16="http://schemas.microsoft.com/office/drawing/2014/main" id="{0284BC40-95E5-574C-B41F-BA5EA27B797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45815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2" name="Picture 20">
            <a:extLst>
              <a:ext uri="{FF2B5EF4-FFF2-40B4-BE49-F238E27FC236}">
                <a16:creationId xmlns:a16="http://schemas.microsoft.com/office/drawing/2014/main" id="{AB4BEAEF-A2D5-8B4F-85FF-AAB15DC51C9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1" y="45815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3" name="Picture 21">
            <a:extLst>
              <a:ext uri="{FF2B5EF4-FFF2-40B4-BE49-F238E27FC236}">
                <a16:creationId xmlns:a16="http://schemas.microsoft.com/office/drawing/2014/main" id="{3779D557-A8D7-7549-A826-FC1BD5917E6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839" y="45815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4" name="Picture 22">
            <a:extLst>
              <a:ext uri="{FF2B5EF4-FFF2-40B4-BE49-F238E27FC236}">
                <a16:creationId xmlns:a16="http://schemas.microsoft.com/office/drawing/2014/main" id="{4DAF6E16-5280-8F4A-A7D0-DA89768CE62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551" y="522287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5" name="Picture 23">
            <a:extLst>
              <a:ext uri="{FF2B5EF4-FFF2-40B4-BE49-F238E27FC236}">
                <a16:creationId xmlns:a16="http://schemas.microsoft.com/office/drawing/2014/main" id="{DAFD588E-B996-3846-8EFB-6FB7E627941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951" y="52292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6" name="Picture 24">
            <a:extLst>
              <a:ext uri="{FF2B5EF4-FFF2-40B4-BE49-F238E27FC236}">
                <a16:creationId xmlns:a16="http://schemas.microsoft.com/office/drawing/2014/main" id="{749D3207-C970-4241-90BF-3E119E1F2F3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6" y="33496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7" name="Picture 25">
            <a:extLst>
              <a:ext uri="{FF2B5EF4-FFF2-40B4-BE49-F238E27FC236}">
                <a16:creationId xmlns:a16="http://schemas.microsoft.com/office/drawing/2014/main" id="{F75762AA-EFE0-4C42-9BDE-75F09524BB0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6" y="40052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8" name="Picture 26">
            <a:extLst>
              <a:ext uri="{FF2B5EF4-FFF2-40B4-BE49-F238E27FC236}">
                <a16:creationId xmlns:a16="http://schemas.microsoft.com/office/drawing/2014/main" id="{318A6EF2-02CC-5146-AC36-75B240B2F18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89" y="40052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9" name="Picture 27">
            <a:extLst>
              <a:ext uri="{FF2B5EF4-FFF2-40B4-BE49-F238E27FC236}">
                <a16:creationId xmlns:a16="http://schemas.microsoft.com/office/drawing/2014/main" id="{2E0667F3-81C0-9242-B1D0-BB3E3A5303A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589" y="40052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0" name="Picture 28">
            <a:extLst>
              <a:ext uri="{FF2B5EF4-FFF2-40B4-BE49-F238E27FC236}">
                <a16:creationId xmlns:a16="http://schemas.microsoft.com/office/drawing/2014/main" id="{F0141519-D723-BC4F-8DDC-CD2CEBA505B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1" y="399891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1" name="Picture 29">
            <a:extLst>
              <a:ext uri="{FF2B5EF4-FFF2-40B4-BE49-F238E27FC236}">
                <a16:creationId xmlns:a16="http://schemas.microsoft.com/office/drawing/2014/main" id="{20793009-8A99-2849-A2DC-242F53C95F0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1" y="40052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2" name="Picture 30">
            <a:extLst>
              <a:ext uri="{FF2B5EF4-FFF2-40B4-BE49-F238E27FC236}">
                <a16:creationId xmlns:a16="http://schemas.microsoft.com/office/drawing/2014/main" id="{0582AC07-A58C-EF42-9AED-F3271284766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9" y="40052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3" name="Picture 31">
            <a:extLst>
              <a:ext uri="{FF2B5EF4-FFF2-40B4-BE49-F238E27FC236}">
                <a16:creationId xmlns:a16="http://schemas.microsoft.com/office/drawing/2014/main" id="{D03EB01B-A7D7-5148-85C8-48B9FB2CAEE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9" y="457517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4" name="Picture 32">
            <a:extLst>
              <a:ext uri="{FF2B5EF4-FFF2-40B4-BE49-F238E27FC236}">
                <a16:creationId xmlns:a16="http://schemas.microsoft.com/office/drawing/2014/main" id="{1D2CB4DA-7D6E-7B4A-BDBC-550D3BEA893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289" y="52292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5" name="Picture 33">
            <a:extLst>
              <a:ext uri="{FF2B5EF4-FFF2-40B4-BE49-F238E27FC236}">
                <a16:creationId xmlns:a16="http://schemas.microsoft.com/office/drawing/2014/main" id="{778ECFD9-1D13-B546-82AA-82086F3F73B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6" y="52292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6" name="Picture 34">
            <a:extLst>
              <a:ext uri="{FF2B5EF4-FFF2-40B4-BE49-F238E27FC236}">
                <a16:creationId xmlns:a16="http://schemas.microsoft.com/office/drawing/2014/main" id="{6B122021-998B-404F-A6FF-D6137A5E5C5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64" y="52292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7" name="Picture 35">
            <a:extLst>
              <a:ext uri="{FF2B5EF4-FFF2-40B4-BE49-F238E27FC236}">
                <a16:creationId xmlns:a16="http://schemas.microsoft.com/office/drawing/2014/main" id="{C781FE8C-701F-8549-8C3C-88B44E70099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64" y="52292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8" name="Picture 36">
            <a:extLst>
              <a:ext uri="{FF2B5EF4-FFF2-40B4-BE49-F238E27FC236}">
                <a16:creationId xmlns:a16="http://schemas.microsoft.com/office/drawing/2014/main" id="{6ADB6ED0-62FA-394B-A1CB-96A45CAE62C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52292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9" name="Picture 37">
            <a:extLst>
              <a:ext uri="{FF2B5EF4-FFF2-40B4-BE49-F238E27FC236}">
                <a16:creationId xmlns:a16="http://schemas.microsoft.com/office/drawing/2014/main" id="{B40D082E-E17D-584F-84CC-4CD802B171E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52292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0" name="Picture 38">
            <a:extLst>
              <a:ext uri="{FF2B5EF4-FFF2-40B4-BE49-F238E27FC236}">
                <a16:creationId xmlns:a16="http://schemas.microsoft.com/office/drawing/2014/main" id="{BCBB58CF-8158-5A4E-91F3-B7A05D8E0D1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52292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1" name="Picture 39">
            <a:extLst>
              <a:ext uri="{FF2B5EF4-FFF2-40B4-BE49-F238E27FC236}">
                <a16:creationId xmlns:a16="http://schemas.microsoft.com/office/drawing/2014/main" id="{A8ECCDAE-0457-9642-9385-1628745A2CF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989" y="45815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2" name="Picture 40">
            <a:extLst>
              <a:ext uri="{FF2B5EF4-FFF2-40B4-BE49-F238E27FC236}">
                <a16:creationId xmlns:a16="http://schemas.microsoft.com/office/drawing/2014/main" id="{8C109991-8E75-9D44-AFDB-D609A7D160A8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4" y="20621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3" name="Picture 41">
            <a:extLst>
              <a:ext uri="{FF2B5EF4-FFF2-40B4-BE49-F238E27FC236}">
                <a16:creationId xmlns:a16="http://schemas.microsoft.com/office/drawing/2014/main" id="{8877D198-F6D2-154A-93D9-E3836530A12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064" y="20621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4" name="Picture 42">
            <a:extLst>
              <a:ext uri="{FF2B5EF4-FFF2-40B4-BE49-F238E27FC236}">
                <a16:creationId xmlns:a16="http://schemas.microsoft.com/office/drawing/2014/main" id="{83219A38-E49A-004B-BF91-F8B436551AD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4" y="20621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5" name="Picture 43">
            <a:extLst>
              <a:ext uri="{FF2B5EF4-FFF2-40B4-BE49-F238E27FC236}">
                <a16:creationId xmlns:a16="http://schemas.microsoft.com/office/drawing/2014/main" id="{29DAB70C-60D1-1A41-A6DA-8936D99F048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6" y="14144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6" name="Picture 44">
            <a:extLst>
              <a:ext uri="{FF2B5EF4-FFF2-40B4-BE49-F238E27FC236}">
                <a16:creationId xmlns:a16="http://schemas.microsoft.com/office/drawing/2014/main" id="{FE78A384-A555-E448-850E-DDF481631DB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051" y="140811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7" name="Picture 45">
            <a:extLst>
              <a:ext uri="{FF2B5EF4-FFF2-40B4-BE49-F238E27FC236}">
                <a16:creationId xmlns:a16="http://schemas.microsoft.com/office/drawing/2014/main" id="{69855225-5AEE-C846-A54A-226870DC31F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1" y="7588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8" name="Picture 46">
            <a:extLst>
              <a:ext uri="{FF2B5EF4-FFF2-40B4-BE49-F238E27FC236}">
                <a16:creationId xmlns:a16="http://schemas.microsoft.com/office/drawing/2014/main" id="{295DF07C-94FB-9149-A4CD-EAAD1C39D94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1" y="45815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39" name="Picture 47">
            <a:extLst>
              <a:ext uri="{FF2B5EF4-FFF2-40B4-BE49-F238E27FC236}">
                <a16:creationId xmlns:a16="http://schemas.microsoft.com/office/drawing/2014/main" id="{44C0BE21-56DB-A348-A4EE-D62F4584A88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1" y="4005263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0" name="Picture 48">
            <a:extLst>
              <a:ext uri="{FF2B5EF4-FFF2-40B4-BE49-F238E27FC236}">
                <a16:creationId xmlns:a16="http://schemas.microsoft.com/office/drawing/2014/main" id="{EA9F0DCD-931A-034F-88DF-B880B799941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151" y="33496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1" name="Picture 49">
            <a:extLst>
              <a:ext uri="{FF2B5EF4-FFF2-40B4-BE49-F238E27FC236}">
                <a16:creationId xmlns:a16="http://schemas.microsoft.com/office/drawing/2014/main" id="{92DBE226-A7A9-8D41-B237-66CFF6A044B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6" y="270827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2" name="Picture 50">
            <a:extLst>
              <a:ext uri="{FF2B5EF4-FFF2-40B4-BE49-F238E27FC236}">
                <a16:creationId xmlns:a16="http://schemas.microsoft.com/office/drawing/2014/main" id="{D64DEF29-5FD8-0E47-9E4F-BB2CBC923AE8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76" y="14065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3" name="Picture 51">
            <a:extLst>
              <a:ext uri="{FF2B5EF4-FFF2-40B4-BE49-F238E27FC236}">
                <a16:creationId xmlns:a16="http://schemas.microsoft.com/office/drawing/2014/main" id="{FCD53EAC-A32C-A64D-8932-461A341285E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1" y="7588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4" name="Picture 52">
            <a:extLst>
              <a:ext uri="{FF2B5EF4-FFF2-40B4-BE49-F238E27FC236}">
                <a16:creationId xmlns:a16="http://schemas.microsoft.com/office/drawing/2014/main" id="{57198F36-A593-AF41-BEC7-084515DF28D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451" y="206057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45" name="Picture 53">
            <a:extLst>
              <a:ext uri="{FF2B5EF4-FFF2-40B4-BE49-F238E27FC236}">
                <a16:creationId xmlns:a16="http://schemas.microsoft.com/office/drawing/2014/main" id="{15042585-9647-814A-AD93-557B5636F8E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4" y="111125"/>
            <a:ext cx="9366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77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DCD6A508-E176-8341-BAEE-118A52AB1029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754" y="2051915"/>
            <a:ext cx="3169903" cy="2108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560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3714" y="3643314"/>
            <a:ext cx="72859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fi-FI" sz="4000" dirty="0">
                <a:solidFill>
                  <a:schemeClr val="tx1"/>
                </a:solidFill>
                <a:latin typeface="+mj-lt"/>
              </a:rPr>
              <a:t>My trip to Estonia</a:t>
            </a:r>
          </a:p>
        </p:txBody>
      </p:sp>
    </p:spTree>
    <p:extLst>
      <p:ext uri="{BB962C8B-B14F-4D97-AF65-F5344CB8AC3E}">
        <p14:creationId xmlns:p14="http://schemas.microsoft.com/office/powerpoint/2010/main" val="4099299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357</Words>
  <Application>Microsoft Macintosh PowerPoint</Application>
  <PresentationFormat>Laajakuva</PresentationFormat>
  <Paragraphs>98</Paragraphs>
  <Slides>21</Slides>
  <Notes>20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Corbel</vt:lpstr>
      <vt:lpstr>Lucida Grande</vt:lpstr>
      <vt:lpstr>Times New Roman</vt:lpstr>
      <vt:lpstr>Verdana Bold</vt:lpstr>
      <vt:lpstr>Wingdings</vt:lpstr>
      <vt:lpstr>Banded</vt:lpstr>
      <vt:lpstr>Custom Design</vt:lpstr>
      <vt:lpstr>PowerPoint-esitys</vt:lpstr>
      <vt:lpstr>PowerPoint-esitys</vt:lpstr>
      <vt:lpstr>Program</vt:lpstr>
      <vt:lpstr>Today</vt:lpstr>
      <vt:lpstr>Homework</vt:lpstr>
      <vt:lpstr>PowerPoint-esitys</vt:lpstr>
      <vt:lpstr>PowerPoint-esitys</vt:lpstr>
      <vt:lpstr>PowerPoint-esitys</vt:lpstr>
      <vt:lpstr>PowerPoint-esitys</vt:lpstr>
      <vt:lpstr>All the time</vt:lpstr>
      <vt:lpstr>PowerPoint-esitys</vt:lpstr>
      <vt:lpstr>PowerPoint-esitys</vt:lpstr>
      <vt:lpstr>PowerPoint-esitys</vt:lpstr>
      <vt:lpstr>Tools</vt:lpstr>
      <vt:lpstr>SEO</vt:lpstr>
      <vt:lpstr>SEO friendly content</vt:lpstr>
      <vt:lpstr>Internet advertising</vt:lpstr>
      <vt:lpstr>Meta and google Pixels</vt:lpstr>
      <vt:lpstr>Videos and photos</vt:lpstr>
      <vt:lpstr>Next meeting?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Ilkka Kauppinen</dc:creator>
  <cp:lastModifiedBy>Ilkka Kauppinen</cp:lastModifiedBy>
  <cp:revision>9</cp:revision>
  <dcterms:created xsi:type="dcterms:W3CDTF">2023-10-31T13:17:02Z</dcterms:created>
  <dcterms:modified xsi:type="dcterms:W3CDTF">2023-11-09T10:13:35Z</dcterms:modified>
</cp:coreProperties>
</file>