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36"/>
  </p:notesMasterIdLst>
  <p:sldIdLst>
    <p:sldId id="573" r:id="rId3"/>
    <p:sldId id="954" r:id="rId4"/>
    <p:sldId id="956" r:id="rId5"/>
    <p:sldId id="951" r:id="rId6"/>
    <p:sldId id="942" r:id="rId7"/>
    <p:sldId id="515" r:id="rId8"/>
    <p:sldId id="967" r:id="rId9"/>
    <p:sldId id="960" r:id="rId10"/>
    <p:sldId id="955" r:id="rId11"/>
    <p:sldId id="943" r:id="rId12"/>
    <p:sldId id="477" r:id="rId13"/>
    <p:sldId id="961" r:id="rId14"/>
    <p:sldId id="962" r:id="rId15"/>
    <p:sldId id="429" r:id="rId16"/>
    <p:sldId id="963" r:id="rId17"/>
    <p:sldId id="971" r:id="rId18"/>
    <p:sldId id="966" r:id="rId19"/>
    <p:sldId id="623" r:id="rId20"/>
    <p:sldId id="541" r:id="rId21"/>
    <p:sldId id="531" r:id="rId22"/>
    <p:sldId id="945" r:id="rId23"/>
    <p:sldId id="946" r:id="rId24"/>
    <p:sldId id="958" r:id="rId25"/>
    <p:sldId id="964" r:id="rId26"/>
    <p:sldId id="968" r:id="rId27"/>
    <p:sldId id="948" r:id="rId28"/>
    <p:sldId id="959" r:id="rId29"/>
    <p:sldId id="969" r:id="rId30"/>
    <p:sldId id="950" r:id="rId31"/>
    <p:sldId id="965" r:id="rId32"/>
    <p:sldId id="953" r:id="rId33"/>
    <p:sldId id="970" r:id="rId34"/>
    <p:sldId id="66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2" autoAdjust="0"/>
    <p:restoredTop sz="93910" autoAdjust="0"/>
  </p:normalViewPr>
  <p:slideViewPr>
    <p:cSldViewPr snapToGrid="0">
      <p:cViewPr>
        <p:scale>
          <a:sx n="85" d="100"/>
          <a:sy n="85" d="100"/>
        </p:scale>
        <p:origin x="44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D6E96-EBA1-43C5-911B-5619A88F997D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65DA-DF5C-466F-A4D9-656A8E53E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18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7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10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28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5A5042A-BDCD-4164-9BF2-53333F88C457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53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5A5042A-BDCD-4164-9BF2-53333F88C457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45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5A5042A-BDCD-4164-9BF2-53333F88C457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22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35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15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33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55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17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95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804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28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2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34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20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4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21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83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22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63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23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12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24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92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25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92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26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872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27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50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28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32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32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3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44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30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87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31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669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7108A3F-AAC4-4B6B-9E02-6E69FA66CB6B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32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25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88FBE3-D684-43BF-8181-989B375BD5D6}" type="slidenum">
              <a:rPr lang="en-GB" altLang="fi-FI"/>
              <a:pPr/>
              <a:t>33</a:t>
            </a:fld>
            <a:endParaRPr lang="en-GB" altLang="fi-FI"/>
          </a:p>
        </p:txBody>
      </p:sp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930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5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430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72EC870-9217-4E13-919D-8CB73432382A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4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2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5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7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99E66F20-EB7C-46BC-90AB-1804BC3ADA34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6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58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99E66F20-EB7C-46BC-90AB-1804BC3ADA34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7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03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99E66F20-EB7C-46BC-90AB-1804BC3ADA34}" type="slidenum">
              <a:rPr lang="en-GB" altLang="fi-FI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8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86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9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39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7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95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05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93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74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54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114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3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55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26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74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8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74556"/>
            <a:ext cx="2539682" cy="5079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66392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2E51-DF0F-42BF-B377-41ACF3C20D41}" type="datetimeFigureOut">
              <a:rPr lang="fi-FI" smtClean="0"/>
              <a:t>11.8.2024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32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connect.appl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keland.fi/reit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ikeland.fi/tervetuloapyorailijatunn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engineland.com/organic-search-responsible-for-53-of-all-site-traffic-paid-15-study-32229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images.google.com/" TargetMode="External"/><Relationship Id="rId4" Type="http://schemas.openxmlformats.org/officeDocument/2006/relationships/hyperlink" Target="http://www.arctickick.com/miten-suunnittelen-pitkan-matka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ilmaseppala@icloud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inkaanportti.fi/juhlasal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cha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altoee.fi/ohjelmat/introduction-to-ai" TargetMode="External"/><Relationship Id="rId4" Type="http://schemas.openxmlformats.org/officeDocument/2006/relationships/hyperlink" Target="https://openai.com/index/searchgpt-prototyp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reads.ne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rctickick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ktok.com/@motelkapyl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_twistbe_/" TargetMode="External"/><Relationship Id="rId4" Type="http://schemas.openxmlformats.org/officeDocument/2006/relationships/hyperlink" Target="http://www.tiktok.com/@purnuvuor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verohallinto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facebook.com/kuivalihakundi/videos/470453292593248/?rdid=csH5BiNtZshjEMZo" TargetMode="External"/><Relationship Id="rId4" Type="http://schemas.openxmlformats.org/officeDocument/2006/relationships/hyperlink" Target="http://www.facebook.com/kuivalihakundi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kkakauppinen.com/satakunt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1FY3CinNP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4000" y="2964046"/>
            <a:ext cx="949362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13800" dirty="0">
                <a:solidFill>
                  <a:schemeClr val="tx1"/>
                </a:solidFill>
                <a:latin typeface="+mj-lt"/>
              </a:rPr>
              <a:t>(Internet-)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fi-FI" sz="13800" dirty="0" err="1">
                <a:solidFill>
                  <a:schemeClr val="tx1"/>
                </a:solidFill>
                <a:latin typeface="+mj-lt"/>
              </a:rPr>
              <a:t>markkinointi</a:t>
            </a:r>
            <a:endParaRPr lang="en-GB" altLang="fi-FI" sz="13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8649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8478BBC-2E78-4B90-88C5-6DD0C379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15" y="643467"/>
            <a:ext cx="3334212" cy="2475653"/>
          </a:xfrm>
          <a:prstGeom prst="rect">
            <a:avLst/>
          </a:prstGeom>
        </p:spPr>
      </p:pic>
      <p:pic>
        <p:nvPicPr>
          <p:cNvPr id="6" name="Kuva 5" descr="Kuva, joka sisältää kohteen taivas, ulko, tie, henkilöt&#10;&#10;Kuvaus luotu automaattisesti">
            <a:extLst>
              <a:ext uri="{FF2B5EF4-FFF2-40B4-BE49-F238E27FC236}">
                <a16:creationId xmlns:a16="http://schemas.microsoft.com/office/drawing/2014/main" id="{A3E44E73-6C8A-4633-BC7B-B2E4B2887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9" y="3909444"/>
            <a:ext cx="3854945" cy="2149131"/>
          </a:xfrm>
          <a:prstGeom prst="rect">
            <a:avLst/>
          </a:prstGeom>
        </p:spPr>
      </p:pic>
      <p:pic>
        <p:nvPicPr>
          <p:cNvPr id="8" name="Kuva 7" descr="Kuva, joka sisältää kohteen teksti, henkilö, näyttökuva&#10;&#10;Kuvaus luotu automaattisesti">
            <a:extLst>
              <a:ext uri="{FF2B5EF4-FFF2-40B4-BE49-F238E27FC236}">
                <a16:creationId xmlns:a16="http://schemas.microsoft.com/office/drawing/2014/main" id="{0460D81E-60C1-40C0-B60F-AD2B570F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764" y="743795"/>
            <a:ext cx="6410084" cy="53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62151" y="792163"/>
            <a:ext cx="8202613" cy="6096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cs typeface="+mj-cs"/>
              </a:rPr>
              <a:t>Google my business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72860" y="2264229"/>
            <a:ext cx="4876293" cy="388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14325" indent="-314325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business.google.com</a:t>
            </a: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Kuva 2" descr="Kuva, joka sisältää kohteen teksti, elektroniikka, kuvakaappaus, ohjelmisto&#10;&#10;Kuvaus luotu automaattisesti">
            <a:extLst>
              <a:ext uri="{FF2B5EF4-FFF2-40B4-BE49-F238E27FC236}">
                <a16:creationId xmlns:a16="http://schemas.microsoft.com/office/drawing/2014/main" id="{6A65A144-CB9C-799B-CCE1-B12B2C31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86" y="1598987"/>
            <a:ext cx="3253804" cy="49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19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62151" y="792163"/>
            <a:ext cx="8202613" cy="6096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cs typeface="+mj-cs"/>
              </a:rPr>
              <a:t>Apple maps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32519" y="2264229"/>
            <a:ext cx="10434410" cy="388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14325" indent="-314325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  <a:hlinkClick r:id="rId3"/>
              </a:rPr>
              <a:t>https://businessconnect.apple.com/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Hox.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Saattaa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tarvita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sähkölaskun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vuokrasopimuksen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puhelinlaskun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tms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96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62151" y="792163"/>
            <a:ext cx="8202613" cy="6096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cs typeface="+mj-cs"/>
              </a:rPr>
              <a:t>Pyörämatkailu</a:t>
            </a:r>
            <a:endParaRPr lang="en-GB" dirty="0">
              <a:cs typeface="+mj-cs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32519" y="2264229"/>
            <a:ext cx="10434410" cy="388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14325" indent="-314325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Calibri" panose="020F050202020403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Osa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pyöräilijöistä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teille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täysin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turhia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mutta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ns.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luottokorttiretkeily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lisääntymässä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Gravel-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pyöräily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kasvaa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Reitit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ja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palvelut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tärkeitä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  <a:hlinkClick r:id="rId3"/>
              </a:rPr>
              <a:t>www.bikeland.fi/reitit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>
                <a:solidFill>
                  <a:schemeClr val="tx1"/>
                </a:solidFill>
                <a:latin typeface="+mn-lt"/>
              </a:rPr>
              <a:t>Taina: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  <a:hlinkClick r:id="rId4"/>
              </a:rPr>
              <a:t>www.bikeland.fi/tervetuloapyorailijatunnus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eaLnBrk="1" hangingPunct="1">
              <a:spcBef>
                <a:spcPts val="800"/>
              </a:spcBef>
              <a:buClr>
                <a:srgbClr val="3A3A3A"/>
              </a:buClr>
              <a:buSzPct val="100000"/>
              <a:defRPr/>
            </a:pP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69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7977" y="3634605"/>
            <a:ext cx="104502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HAKUKONEOPTIMOINTI ELI SEO</a:t>
            </a:r>
          </a:p>
        </p:txBody>
      </p:sp>
    </p:spTree>
    <p:extLst>
      <p:ext uri="{BB962C8B-B14F-4D97-AF65-F5344CB8AC3E}">
        <p14:creationId xmlns:p14="http://schemas.microsoft.com/office/powerpoint/2010/main" val="2667222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SEO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621721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Edelleen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erittäin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tärkeää</a:t>
            </a:r>
            <a:r>
              <a:rPr lang="en-GB" altLang="fi-FI" sz="2400" dirty="0">
                <a:ea typeface="ＭＳ Ｐゴシック" panose="020B0600070205080204" pitchFamily="34" charset="-128"/>
              </a:rPr>
              <a:t>. 53%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sivujen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liikenteestä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tulee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hakukoneista</a:t>
            </a:r>
            <a:r>
              <a:rPr lang="en-GB" altLang="fi-FI" sz="2400" dirty="0">
                <a:ea typeface="ＭＳ Ｐゴシック" panose="020B0600070205080204" pitchFamily="34" charset="-128"/>
              </a:rPr>
              <a:t>. </a:t>
            </a:r>
            <a:r>
              <a:rPr lang="en-GB" altLang="fi-FI" sz="2400" dirty="0">
                <a:ea typeface="ＭＳ Ｐゴシック" panose="020B0600070205080204" pitchFamily="34" charset="-128"/>
                <a:hlinkClick r:id="rId3"/>
              </a:rPr>
              <a:t>https://searchengineland.com/organic-search-responsible-for-53-of-all-site-traffic-paid-15-study-322298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Ääni</a:t>
            </a:r>
            <a:r>
              <a:rPr lang="en-GB" altLang="fi-FI" sz="2400" dirty="0">
                <a:ea typeface="ＭＳ Ｐゴシック" panose="020B0600070205080204" pitchFamily="34" charset="-128"/>
              </a:rPr>
              <a:t>-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ja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kuvahaut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Ankkuriartikkeli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>
                <a:ea typeface="ＭＳ Ｐゴシック" panose="020B0600070205080204" pitchFamily="34" charset="-128"/>
                <a:hlinkClick r:id="rId4"/>
              </a:rPr>
              <a:t>www.arctickick.com/miten-suunnittelen-pitkan-matkan/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Teillä</a:t>
            </a:r>
            <a:r>
              <a:rPr lang="en-GB" altLang="fi-FI" sz="2400" dirty="0">
                <a:ea typeface="ＭＳ Ｐゴシック" panose="020B0600070205080204" pitchFamily="34" charset="-128"/>
              </a:rPr>
              <a:t>: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sisältöä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ja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linkkejä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edelleen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liian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vähän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Tehdään</a:t>
            </a:r>
            <a:r>
              <a:rPr lang="en-GB" altLang="fi-FI" sz="2400" dirty="0">
                <a:ea typeface="ＭＳ Ｐゴシック" panose="020B0600070205080204" pitchFamily="34" charset="-128"/>
              </a:rPr>
              <a:t> reverse image search </a:t>
            </a:r>
            <a:r>
              <a:rPr lang="en-GB" altLang="fi-FI" sz="2400" dirty="0">
                <a:ea typeface="ＭＳ Ｐゴシック" panose="020B0600070205080204" pitchFamily="34" charset="-128"/>
                <a:hlinkClick r:id="rId5"/>
              </a:rPr>
              <a:t>https://images.google.com/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ja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kännykällä</a:t>
            </a:r>
            <a:r>
              <a:rPr lang="en-GB" altLang="fi-FI" sz="2400" dirty="0">
                <a:ea typeface="ＭＳ Ｐゴシック" panose="020B0600070205080204" pitchFamily="34" charset="-128"/>
              </a:rPr>
              <a:t> Google lens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haku</a:t>
            </a:r>
            <a:endParaRPr lang="en-GB" altLang="fi-FI" sz="2400" dirty="0"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Grafiikka, graafinen suunnittelu, clipart, kuvakaappaus&#10;&#10;Kuvaus luotu automaattisesti">
            <a:extLst>
              <a:ext uri="{FF2B5EF4-FFF2-40B4-BE49-F238E27FC236}">
                <a16:creationId xmlns:a16="http://schemas.microsoft.com/office/drawing/2014/main" id="{A5CC7CFC-037D-8F95-4482-E77F19B13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035" y="1156447"/>
            <a:ext cx="3711388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7977" y="3634605"/>
            <a:ext cx="104502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7200" dirty="0" err="1">
                <a:solidFill>
                  <a:schemeClr val="tx1"/>
                </a:solidFill>
                <a:latin typeface="+mj-lt"/>
              </a:rPr>
              <a:t>Sisällöntuotanto</a:t>
            </a: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fi-FI" sz="7200" dirty="0" err="1">
                <a:solidFill>
                  <a:schemeClr val="tx1"/>
                </a:solidFill>
                <a:latin typeface="+mj-lt"/>
              </a:rPr>
              <a:t>verkkosivulle</a:t>
            </a: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fi-FI" sz="7200" dirty="0" err="1">
                <a:solidFill>
                  <a:schemeClr val="tx1"/>
                </a:solidFill>
                <a:latin typeface="+mj-lt"/>
              </a:rPr>
              <a:t>ja</a:t>
            </a: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fi-FI" sz="7200" dirty="0" err="1">
                <a:solidFill>
                  <a:schemeClr val="tx1"/>
                </a:solidFill>
                <a:latin typeface="+mj-lt"/>
              </a:rPr>
              <a:t>someen</a:t>
            </a: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Vilma </a:t>
            </a:r>
            <a:r>
              <a:rPr lang="en-GB" altLang="fi-FI" sz="7200" dirty="0" err="1">
                <a:solidFill>
                  <a:schemeClr val="tx1"/>
                </a:solidFill>
                <a:latin typeface="+mj-lt"/>
              </a:rPr>
              <a:t>Seppälä</a:t>
            </a:r>
            <a:endParaRPr lang="en-GB" altLang="fi-FI" sz="7200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fi-FI" sz="7200" dirty="0">
                <a:solidFill>
                  <a:schemeClr val="tx1"/>
                </a:solidFill>
                <a:latin typeface="+mj-lt"/>
                <a:hlinkClick r:id="rId4"/>
              </a:rPr>
              <a:t>vilmaseppala@icloud.com</a:t>
            </a:r>
            <a:endParaRPr lang="en-GB" altLang="fi-FI" sz="7200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0449737123 </a:t>
            </a:r>
          </a:p>
        </p:txBody>
      </p:sp>
    </p:spTree>
    <p:extLst>
      <p:ext uri="{BB962C8B-B14F-4D97-AF65-F5344CB8AC3E}">
        <p14:creationId xmlns:p14="http://schemas.microsoft.com/office/powerpoint/2010/main" val="2324856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Verkkosivun huolto ja kunnossapito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446461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Aukioloajat</a:t>
            </a:r>
            <a:r>
              <a:rPr lang="en-GB" altLang="fi-FI" sz="2400" dirty="0">
                <a:ea typeface="ＭＳ Ｐゴシック" panose="020B0600070205080204" pitchFamily="34" charset="-128"/>
              </a:rPr>
              <a:t>,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hinnat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jne</a:t>
            </a:r>
            <a:r>
              <a:rPr lang="en-GB" altLang="fi-FI" sz="2400" dirty="0">
                <a:ea typeface="ＭＳ Ｐゴシック" panose="020B0600070205080204" pitchFamily="34" charset="-128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Tuoreet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kuvat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Uudet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sisällöt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Wordpress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Lisäosat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Teemat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Myös</a:t>
            </a:r>
            <a:r>
              <a:rPr lang="en-GB" altLang="fi-FI" sz="2400" dirty="0">
                <a:ea typeface="ＭＳ Ｐゴシック" panose="020B0600070205080204" pitchFamily="34" charset="-128"/>
              </a:rPr>
              <a:t> Google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tykkää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usein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päivitettävistä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kotisivuista</a:t>
            </a:r>
            <a:endParaRPr lang="en-GB" altLang="fi-FI" sz="2400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sz="2400" dirty="0"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teksti, elektroniikka, kuvakaappaus, ohjelmisto&#10;&#10;Kuvaus luotu automaattisesti">
            <a:extLst>
              <a:ext uri="{FF2B5EF4-FFF2-40B4-BE49-F238E27FC236}">
                <a16:creationId xmlns:a16="http://schemas.microsoft.com/office/drawing/2014/main" id="{6B8C9849-F5D5-0407-C848-67B9ADCC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603" y="1429918"/>
            <a:ext cx="4345940" cy="46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1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5275" y="3643314"/>
            <a:ext cx="11542143" cy="60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7200" dirty="0" err="1">
                <a:solidFill>
                  <a:schemeClr val="tx1"/>
                </a:solidFill>
                <a:latin typeface="+mj-lt"/>
              </a:rPr>
              <a:t>Kävijäseuranta</a:t>
            </a: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 Google Analytics GA4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https://marketingplatform.google.com/</a:t>
            </a:r>
          </a:p>
        </p:txBody>
      </p:sp>
    </p:spTree>
    <p:extLst>
      <p:ext uri="{BB962C8B-B14F-4D97-AF65-F5344CB8AC3E}">
        <p14:creationId xmlns:p14="http://schemas.microsoft.com/office/powerpoint/2010/main" val="1072727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7977" y="3634605"/>
            <a:ext cx="104502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KONVERSIO</a:t>
            </a:r>
          </a:p>
        </p:txBody>
      </p:sp>
    </p:spTree>
    <p:extLst>
      <p:ext uri="{BB962C8B-B14F-4D97-AF65-F5344CB8AC3E}">
        <p14:creationId xmlns:p14="http://schemas.microsoft.com/office/powerpoint/2010/main" val="119209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9413" y="2279832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fi-FI" altLang="fi-FI" sz="7200" dirty="0">
                <a:solidFill>
                  <a:schemeClr val="tx1"/>
                </a:solidFill>
              </a:rPr>
              <a:t>Mitä kuuluu?</a:t>
            </a:r>
          </a:p>
        </p:txBody>
      </p:sp>
    </p:spTree>
    <p:extLst>
      <p:ext uri="{BB962C8B-B14F-4D97-AF65-F5344CB8AC3E}">
        <p14:creationId xmlns:p14="http://schemas.microsoft.com/office/powerpoint/2010/main" val="46717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Konversion kasvattaminen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>
                <a:ea typeface="ＭＳ Ｐゴシック" panose="020B0600070205080204" pitchFamily="34" charset="-128"/>
              </a:rPr>
              <a:t>WhatsApp-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mahdollisuus</a:t>
            </a:r>
            <a:r>
              <a:rPr lang="en-GB" altLang="fi-FI" sz="2400" dirty="0">
                <a:ea typeface="ＭＳ Ｐゴシック" panose="020B0600070205080204" pitchFamily="34" charset="-128"/>
              </a:rPr>
              <a:t> </a:t>
            </a:r>
            <a:r>
              <a:rPr lang="en-GB" altLang="fi-FI" sz="2400" dirty="0" err="1">
                <a:ea typeface="ＭＳ Ｐゴシック" panose="020B0600070205080204" pitchFamily="34" charset="-128"/>
              </a:rPr>
              <a:t>sivuille</a:t>
            </a:r>
            <a:r>
              <a:rPr lang="en-GB" altLang="fi-FI" sz="2400" dirty="0">
                <a:ea typeface="ＭＳ Ｐゴシック" panose="020B0600070205080204" pitchFamily="34" charset="-128"/>
              </a:rPr>
              <a:t>?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400" dirty="0" err="1">
                <a:ea typeface="ＭＳ Ｐゴシック" panose="020B0600070205080204" pitchFamily="34" charset="-128"/>
              </a:rPr>
              <a:t>Arvostelut</a:t>
            </a:r>
            <a:r>
              <a:rPr lang="en-GB" altLang="fi-FI" sz="2400" dirty="0">
                <a:ea typeface="ＭＳ Ｐゴシック" panose="020B0600070205080204" pitchFamily="34" charset="-128"/>
              </a:rPr>
              <a:t>!!!!</a:t>
            </a:r>
          </a:p>
        </p:txBody>
      </p:sp>
      <p:pic>
        <p:nvPicPr>
          <p:cNvPr id="3" name="Kuva 2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36DD7B50-8E70-1968-4158-611A1633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5" y="2401421"/>
            <a:ext cx="7848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 err="1">
                <a:solidFill>
                  <a:schemeClr val="tx1"/>
                </a:solidFill>
                <a:ea typeface="ＭＳ Ｐゴシック" charset="0"/>
              </a:rPr>
              <a:t>HARJOiTUS</a:t>
            </a: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: Konversion kasvattaminen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  <a:hlinkClick r:id="rId3"/>
              </a:rPr>
              <a:t>www.kuninkaanportti.fi/juhlasali/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Miten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tämä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sivu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saadaan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tehokkaammaksi</a:t>
            </a:r>
            <a:r>
              <a:rPr lang="en-GB" altLang="fi-FI" dirty="0">
                <a:ea typeface="ＭＳ Ｐゴシック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798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Sähköpostimarkkinointi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6406007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Jouni</a:t>
            </a:r>
            <a:r>
              <a:rPr lang="en-GB" altLang="fi-FI" dirty="0">
                <a:ea typeface="ＭＳ Ｐゴシック" panose="020B0600070205080204" pitchFamily="34" charset="-128"/>
              </a:rPr>
              <a:t>: </a:t>
            </a:r>
            <a:r>
              <a:rPr lang="en-GB" altLang="fi-FI" dirty="0" err="1">
                <a:ea typeface="ＭＳ Ｐゴシック" panose="020B0600070205080204" pitchFamily="34" charset="-128"/>
              </a:rPr>
              <a:t>kerro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juhannusesimerkki</a:t>
            </a:r>
            <a:r>
              <a:rPr lang="en-GB" altLang="fi-FI" dirty="0">
                <a:ea typeface="ＭＳ Ｐゴシック" panose="020B0600070205080204" pitchFamily="34" charset="-128"/>
              </a:rPr>
              <a:t>!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Tera </a:t>
            </a:r>
            <a:r>
              <a:rPr lang="en-GB" altLang="fi-FI" dirty="0" err="1">
                <a:ea typeface="ＭＳ Ｐゴシック" panose="020B0600070205080204" pitchFamily="34" charset="-128"/>
              </a:rPr>
              <a:t>kerro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yritysyhteistyöesimerkki</a:t>
            </a:r>
            <a:r>
              <a:rPr lang="en-GB" altLang="fi-FI" dirty="0">
                <a:ea typeface="ＭＳ Ｐゴシック" panose="020B0600070205080204" pitchFamily="34" charset="-128"/>
              </a:rPr>
              <a:t>!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Jatkakaa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edelleen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osoitteiden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keräämistä</a:t>
            </a:r>
            <a:r>
              <a:rPr lang="en-GB" altLang="fi-FI" dirty="0">
                <a:ea typeface="ＭＳ Ｐゴシック" panose="020B0600070205080204" pitchFamily="34" charset="-128"/>
              </a:rPr>
              <a:t>. Ns. Evil-popup </a:t>
            </a:r>
            <a:r>
              <a:rPr lang="en-GB" altLang="fi-FI" dirty="0" err="1">
                <a:ea typeface="ＭＳ Ｐゴシック" panose="020B0600070205080204" pitchFamily="34" charset="-128"/>
              </a:rPr>
              <a:t>edelleen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tehokas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hyvällä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houkuttelulla</a:t>
            </a:r>
            <a:r>
              <a:rPr lang="en-GB" altLang="fi-FI">
                <a:ea typeface="ＭＳ Ｐゴシック" panose="020B0600070205080204" pitchFamily="34" charset="-128"/>
              </a:rPr>
              <a:t>.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teksti, Ihmisen kasvot, mies, kuvakaappaus&#10;&#10;Kuvaus luotu automaattisesti">
            <a:extLst>
              <a:ext uri="{FF2B5EF4-FFF2-40B4-BE49-F238E27FC236}">
                <a16:creationId xmlns:a16="http://schemas.microsoft.com/office/drawing/2014/main" id="{87FFAD6F-4D1F-2E70-0F91-D9BF177A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036" y="847725"/>
            <a:ext cx="2424610" cy="52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9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Sähköiset myyntikanavat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6432363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Raju </a:t>
            </a:r>
            <a:r>
              <a:rPr lang="en-GB" altLang="fi-FI" dirty="0" err="1">
                <a:ea typeface="ＭＳ Ｐゴシック" panose="020B0600070205080204" pitchFamily="34" charset="-128"/>
              </a:rPr>
              <a:t>dynaaminen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hinnoittelu</a:t>
            </a:r>
            <a:r>
              <a:rPr lang="en-GB" altLang="fi-FI" dirty="0">
                <a:ea typeface="ＭＳ Ｐゴシック" panose="020B0600070205080204" pitchFamily="34" charset="-128"/>
              </a:rPr>
              <a:t>. </a:t>
            </a:r>
            <a:r>
              <a:rPr lang="en-GB" altLang="fi-FI" dirty="0" err="1">
                <a:ea typeface="ＭＳ Ｐゴシック" panose="020B0600070205080204" pitchFamily="34" charset="-128"/>
              </a:rPr>
              <a:t>Myös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kotisivuilla</a:t>
            </a:r>
            <a:r>
              <a:rPr lang="en-GB" altLang="fi-FI" dirty="0">
                <a:ea typeface="ＭＳ Ｐゴシック" panose="020B0600070205080204" pitchFamily="34" charset="-128"/>
              </a:rPr>
              <a:t>! </a:t>
            </a:r>
            <a:r>
              <a:rPr lang="en-GB" altLang="fi-FI" dirty="0" err="1">
                <a:ea typeface="ＭＳ Ｐゴシック" panose="020B0600070205080204" pitchFamily="34" charset="-128"/>
              </a:rPr>
              <a:t>Vrt</a:t>
            </a:r>
            <a:r>
              <a:rPr lang="en-GB" altLang="fi-FI" dirty="0">
                <a:ea typeface="ＭＳ Ｐゴシック" panose="020B0600070205080204" pitchFamily="34" charset="-128"/>
              </a:rPr>
              <a:t>. </a:t>
            </a:r>
            <a:r>
              <a:rPr lang="en-GB" altLang="fi-FI" dirty="0" err="1">
                <a:ea typeface="ＭＳ Ｐゴシック" panose="020B0600070205080204" pitchFamily="34" charset="-128"/>
              </a:rPr>
              <a:t>Esim</a:t>
            </a:r>
            <a:r>
              <a:rPr lang="en-GB" altLang="fi-FI" dirty="0">
                <a:ea typeface="ＭＳ Ｐゴシック" panose="020B0600070205080204" pitchFamily="34" charset="-128"/>
              </a:rPr>
              <a:t>. VR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Booking.com </a:t>
            </a:r>
            <a:r>
              <a:rPr lang="en-GB" altLang="fi-FI" dirty="0" err="1">
                <a:ea typeface="ＭＳ Ｐゴシック" panose="020B0600070205080204" pitchFamily="34" charset="-128"/>
              </a:rPr>
              <a:t>hinnoittelun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muutos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Reviews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AirBnB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mikset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liittyisi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siihenkin</a:t>
            </a:r>
            <a:r>
              <a:rPr lang="en-GB" altLang="fi-FI" dirty="0">
                <a:ea typeface="ＭＳ Ｐゴシック" panose="020B0600070205080204" pitchFamily="34" charset="-128"/>
              </a:rPr>
              <a:t>?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AirBnb:ssä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erittäin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tärkeää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myös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myyjän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brändääminen</a:t>
            </a:r>
            <a:endParaRPr lang="en-GB" altLang="fi-FI" dirty="0"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teksti, Ihmisen kasvot, kuvakaappaus&#10;&#10;Kuvaus luotu automaattisesti">
            <a:extLst>
              <a:ext uri="{FF2B5EF4-FFF2-40B4-BE49-F238E27FC236}">
                <a16:creationId xmlns:a16="http://schemas.microsoft.com/office/drawing/2014/main" id="{3957ADAB-DEFD-87B1-6D9C-5A104F99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308" y="1089259"/>
            <a:ext cx="2453572" cy="5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AI eli keinoäly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4" y="1484313"/>
            <a:ext cx="8969375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Kova</a:t>
            </a:r>
            <a:r>
              <a:rPr lang="en-GB" altLang="fi-FI" dirty="0">
                <a:ea typeface="ＭＳ Ｐゴシック" panose="020B0600070205080204" pitchFamily="34" charset="-128"/>
              </a:rPr>
              <a:t> hype </a:t>
            </a:r>
            <a:r>
              <a:rPr lang="en-GB" altLang="fi-FI" dirty="0" err="1">
                <a:ea typeface="ＭＳ Ｐゴシック" panose="020B0600070205080204" pitchFamily="34" charset="-128"/>
              </a:rPr>
              <a:t>käynnissä</a:t>
            </a:r>
            <a:r>
              <a:rPr lang="en-GB" altLang="fi-FI" dirty="0">
                <a:ea typeface="ＭＳ Ｐゴシック" panose="020B0600070205080204" pitchFamily="34" charset="-128"/>
              </a:rPr>
              <a:t> (tai </a:t>
            </a:r>
            <a:r>
              <a:rPr lang="en-GB" altLang="fi-FI" dirty="0" err="1">
                <a:ea typeface="ＭＳ Ｐゴシック" panose="020B0600070205080204" pitchFamily="34" charset="-128"/>
              </a:rPr>
              <a:t>oikeastaan</a:t>
            </a:r>
            <a:r>
              <a:rPr lang="en-GB" altLang="fi-FI" dirty="0">
                <a:ea typeface="ＭＳ Ｐゴシック" panose="020B0600070205080204" pitchFamily="34" charset="-128"/>
              </a:rPr>
              <a:t> jo </a:t>
            </a:r>
            <a:r>
              <a:rPr lang="en-GB" altLang="fi-FI" dirty="0" err="1">
                <a:ea typeface="ＭＳ Ｐゴシック" panose="020B0600070205080204" pitchFamily="34" charset="-128"/>
              </a:rPr>
              <a:t>loppumassa</a:t>
            </a:r>
            <a:r>
              <a:rPr lang="en-GB" altLang="fi-FI" dirty="0">
                <a:ea typeface="ＭＳ Ｐゴシック" panose="020B0600070205080204" pitchFamily="34" charset="-128"/>
              </a:rPr>
              <a:t>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On </a:t>
            </a:r>
            <a:r>
              <a:rPr lang="en-GB" altLang="fi-FI" dirty="0" err="1">
                <a:ea typeface="ＭＳ Ｐゴシック" panose="020B0600070205080204" pitchFamily="34" charset="-128"/>
              </a:rPr>
              <a:t>hyvä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kuitenkin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ymmärtää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asia</a:t>
            </a:r>
            <a:r>
              <a:rPr lang="en-GB" altLang="fi-FI" dirty="0">
                <a:ea typeface="ＭＳ Ｐゴシック" panose="020B0600070205080204" pitchFamily="34" charset="-128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Hakukoneet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panostamassa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tekoälyyn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kovasti</a:t>
            </a:r>
            <a:r>
              <a:rPr lang="en-GB" altLang="fi-FI" dirty="0">
                <a:ea typeface="ＭＳ Ｐゴシック" panose="020B0600070205080204" pitchFamily="34" charset="-128"/>
              </a:rPr>
              <a:t>. </a:t>
            </a:r>
            <a:r>
              <a:rPr lang="en-GB" altLang="fi-FI" dirty="0" err="1">
                <a:ea typeface="ＭＳ Ｐゴシック" panose="020B0600070205080204" pitchFamily="34" charset="-128"/>
              </a:rPr>
              <a:t>Testaa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esim</a:t>
            </a:r>
            <a:r>
              <a:rPr lang="en-GB" altLang="fi-FI" dirty="0">
                <a:ea typeface="ＭＳ Ｐゴシック" panose="020B0600070205080204" pitchFamily="34" charset="-128"/>
              </a:rPr>
              <a:t>. </a:t>
            </a:r>
            <a:r>
              <a:rPr lang="en-GB" altLang="fi-FI" dirty="0">
                <a:ea typeface="ＭＳ Ｐゴシック" panose="020B0600070205080204" pitchFamily="34" charset="-128"/>
                <a:hlinkClick r:id="rId3"/>
              </a:rPr>
              <a:t>www.bing.com/chat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Myös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4"/>
              </a:rPr>
              <a:t>https://openai.com/index/searchgpt-prototype/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tulossa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Gurujäsenet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voivat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ottaa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haasteen</a:t>
            </a:r>
            <a:r>
              <a:rPr lang="en-GB" altLang="fi-FI" dirty="0">
                <a:ea typeface="ＭＳ Ｐゴシック" panose="020B0600070205080204" pitchFamily="34" charset="-128"/>
              </a:rPr>
              <a:t> Aalto </a:t>
            </a:r>
            <a:r>
              <a:rPr lang="en-GB" altLang="fi-FI" dirty="0" err="1">
                <a:ea typeface="ＭＳ Ｐゴシック" panose="020B0600070205080204" pitchFamily="34" charset="-128"/>
              </a:rPr>
              <a:t>Yliopiston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avoimesta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ilmaisesta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verkkokurssista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5"/>
              </a:rPr>
              <a:t>www.aaltoee.fi/ohjelmat/introduction-to-ai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46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Helpot </a:t>
            </a:r>
            <a:r>
              <a:rPr lang="fi-FI" dirty="0" err="1">
                <a:solidFill>
                  <a:schemeClr val="tx1"/>
                </a:solidFill>
                <a:ea typeface="ＭＳ Ｐゴシック" charset="0"/>
              </a:rPr>
              <a:t>AI:n</a:t>
            </a: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 hyödyt yrittäjälle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5231093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Tiedonetsintään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trendien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haisteluun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Kuvien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luonti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esim</a:t>
            </a:r>
            <a:r>
              <a:rPr lang="en-GB" altLang="fi-FI" dirty="0">
                <a:ea typeface="ＭＳ Ｐゴシック" panose="020B0600070205080204" pitchFamily="34" charset="-128"/>
              </a:rPr>
              <a:t>. </a:t>
            </a:r>
            <a:r>
              <a:rPr lang="en-GB" altLang="fi-FI" dirty="0">
                <a:ea typeface="ＭＳ Ｐゴシック" panose="020B0600070205080204" pitchFamily="34" charset="-128"/>
                <a:hlinkClick r:id="rId3"/>
              </a:rPr>
              <a:t>https://chatgpt.com/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Somepäivityksiin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tekstiä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Kotisivujen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tekstien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i="1" dirty="0" err="1">
                <a:ea typeface="ＭＳ Ｐゴシック" panose="020B0600070205080204" pitchFamily="34" charset="-128"/>
              </a:rPr>
              <a:t>pohjaksi</a:t>
            </a:r>
            <a:endParaRPr lang="en-GB" altLang="fi-FI" i="1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Mainonnan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tehokkaampi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kohdennus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esim</a:t>
            </a:r>
            <a:r>
              <a:rPr lang="en-GB" altLang="fi-FI" dirty="0">
                <a:ea typeface="ＭＳ Ｐゴシック" panose="020B0600070205080204" pitchFamily="34" charset="-128"/>
              </a:rPr>
              <a:t>. Meta-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Google-</a:t>
            </a:r>
            <a:r>
              <a:rPr lang="en-GB" altLang="fi-FI" dirty="0" err="1">
                <a:ea typeface="ＭＳ Ｐゴシック" panose="020B0600070205080204" pitchFamily="34" charset="-128"/>
              </a:rPr>
              <a:t>mainonnassa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Hox. </a:t>
            </a:r>
            <a:r>
              <a:rPr lang="en-GB" altLang="fi-FI" dirty="0" err="1">
                <a:ea typeface="ＭＳ Ｐゴシック" panose="020B0600070205080204" pitchFamily="34" charset="-128"/>
              </a:rPr>
              <a:t>tekijänoikeudet</a:t>
            </a:r>
            <a:r>
              <a:rPr lang="en-GB" altLang="fi-FI" dirty="0">
                <a:ea typeface="ＭＳ Ｐゴシック" panose="020B0600070205080204" pitchFamily="34" charset="-128"/>
              </a:rPr>
              <a:t>!</a:t>
            </a:r>
          </a:p>
        </p:txBody>
      </p:sp>
      <p:pic>
        <p:nvPicPr>
          <p:cNvPr id="3" name="Kuva 2" descr="Kuva, joka sisältää kohteen piha-, ruoho, puu, vesi&#10;&#10;Kuvaus luotu automaattisesti">
            <a:extLst>
              <a:ext uri="{FF2B5EF4-FFF2-40B4-BE49-F238E27FC236}">
                <a16:creationId xmlns:a16="http://schemas.microsoft.com/office/drawing/2014/main" id="{7EF39D3E-9211-6393-AF90-459F4280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24" y="1281953"/>
            <a:ext cx="4446494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2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7977" y="3634605"/>
            <a:ext cx="104502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704604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Muutoksia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Facebookin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ryhmät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kokeneet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renesanssin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myös</a:t>
            </a:r>
            <a:r>
              <a:rPr lang="en-GB" altLang="fi-FI" dirty="0">
                <a:ea typeface="ＭＳ Ｐゴシック" panose="020B0600070205080204" pitchFamily="34" charset="-128"/>
              </a:rPr>
              <a:t> WhatsApp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Telegram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TikTok </a:t>
            </a:r>
            <a:r>
              <a:rPr lang="en-GB" altLang="fi-FI" dirty="0" err="1">
                <a:ea typeface="ＭＳ Ｐゴシック" panose="020B0600070205080204" pitchFamily="34" charset="-128"/>
              </a:rPr>
              <a:t>lähes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ainoa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nousija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isoista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Videot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entistä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tärkeämpiä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Ilman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rahaa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entistä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vaikeampi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saada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tuloksia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X </a:t>
            </a:r>
            <a:r>
              <a:rPr lang="en-GB" altLang="fi-FI" dirty="0" err="1">
                <a:ea typeface="ＭＳ Ｐゴシック" panose="020B0600070205080204" pitchFamily="34" charset="-128"/>
              </a:rPr>
              <a:t>tippuu</a:t>
            </a:r>
            <a:r>
              <a:rPr lang="en-GB" altLang="fi-FI" dirty="0">
                <a:ea typeface="ＭＳ Ｐゴシック" panose="020B0600070205080204" pitchFamily="34" charset="-128"/>
              </a:rPr>
              <a:t>, threads </a:t>
            </a:r>
            <a:r>
              <a:rPr lang="en-GB" altLang="fi-FI" dirty="0" err="1">
                <a:ea typeface="ＭＳ Ｐゴシック" panose="020B0600070205080204" pitchFamily="34" charset="-128"/>
              </a:rPr>
              <a:t>koittaa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vallata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3"/>
              </a:rPr>
              <a:t>www.threads.net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Mikä</a:t>
            </a:r>
            <a:r>
              <a:rPr lang="en-GB" altLang="fi-FI" dirty="0">
                <a:ea typeface="ＭＳ Ｐゴシック" panose="020B0600070205080204" pitchFamily="34" charset="-128"/>
              </a:rPr>
              <a:t> on </a:t>
            </a:r>
            <a:r>
              <a:rPr lang="en-GB" altLang="fi-FI" dirty="0" err="1">
                <a:ea typeface="ＭＳ Ｐゴシック" panose="020B0600070205080204" pitchFamily="34" charset="-128"/>
              </a:rPr>
              <a:t>somenne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tavoite</a:t>
            </a:r>
            <a:r>
              <a:rPr lang="en-GB" altLang="fi-FI" dirty="0">
                <a:ea typeface="ＭＳ Ｐゴシック" panose="020B0600070205080204" pitchFamily="34" charset="-128"/>
              </a:rPr>
              <a:t>? </a:t>
            </a:r>
            <a:r>
              <a:rPr lang="en-GB" altLang="fi-FI" dirty="0" err="1">
                <a:ea typeface="ＭＳ Ｐゴシック" panose="020B0600070205080204" pitchFamily="34" charset="-128"/>
              </a:rPr>
              <a:t>Miksi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yrityksenne</a:t>
            </a:r>
            <a:r>
              <a:rPr lang="en-GB" altLang="fi-FI" dirty="0">
                <a:ea typeface="ＭＳ Ｐゴシック" panose="020B0600070205080204" pitchFamily="34" charset="-128"/>
              </a:rPr>
              <a:t> on </a:t>
            </a:r>
            <a:r>
              <a:rPr lang="en-GB" altLang="fi-FI" dirty="0" err="1">
                <a:ea typeface="ＭＳ Ｐゴシック" panose="020B0600070205080204" pitchFamily="34" charset="-128"/>
              </a:rPr>
              <a:t>siellä</a:t>
            </a:r>
            <a:r>
              <a:rPr lang="en-GB" altLang="fi-FI" dirty="0">
                <a:ea typeface="ＭＳ Ｐゴシック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364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Algoritmit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Videoiden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koukuttavuus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kaikkein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tärkeintä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Kuinka </a:t>
            </a:r>
            <a:r>
              <a:rPr lang="en-GB" altLang="fi-FI" dirty="0" err="1">
                <a:ea typeface="ＭＳ Ｐゴシック" panose="020B0600070205080204" pitchFamily="34" charset="-128"/>
              </a:rPr>
              <a:t>kauan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videota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katsotaan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katsotaan</a:t>
            </a:r>
            <a:r>
              <a:rPr lang="en-GB" altLang="fi-FI" dirty="0">
                <a:ea typeface="ＭＳ Ｐゴシック" panose="020B0600070205080204" pitchFamily="34" charset="-128"/>
              </a:rPr>
              <a:t> se </a:t>
            </a:r>
            <a:r>
              <a:rPr lang="en-GB" altLang="fi-FI" dirty="0" err="1">
                <a:ea typeface="ＭＳ Ｐゴシック" panose="020B0600070205080204" pitchFamily="34" charset="-128"/>
              </a:rPr>
              <a:t>loppuun</a:t>
            </a:r>
            <a:r>
              <a:rPr lang="en-GB" altLang="fi-FI" dirty="0">
                <a:ea typeface="ＭＳ Ｐゴシック" panose="020B0600070205080204" pitchFamily="34" charset="-128"/>
              </a:rPr>
              <a:t> -&gt; </a:t>
            </a:r>
            <a:r>
              <a:rPr lang="en-GB" altLang="fi-FI" dirty="0" err="1">
                <a:ea typeface="ＭＳ Ｐゴシック" panose="020B0600070205080204" pitchFamily="34" charset="-128"/>
              </a:rPr>
              <a:t>entistä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lyhyemmät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videot</a:t>
            </a:r>
            <a:r>
              <a:rPr lang="en-GB" altLang="fi-FI" dirty="0">
                <a:ea typeface="ＭＳ Ｐゴシック" panose="020B0600070205080204" pitchFamily="34" charset="-128"/>
              </a:rPr>
              <a:t>?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Kommentit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jaot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tykkäykset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edelleen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tärkeitä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Henkilökohtaisuus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entistä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tärkeämpää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Kädenlämpöinen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sisältö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toimi</a:t>
            </a:r>
            <a:endParaRPr lang="en-GB" altLang="fi-FI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898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7977" y="3634605"/>
            <a:ext cx="104502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7200" dirty="0" err="1">
                <a:solidFill>
                  <a:schemeClr val="tx1"/>
                </a:solidFill>
                <a:latin typeface="+mj-lt"/>
              </a:rPr>
              <a:t>Photostop</a:t>
            </a:r>
            <a:r>
              <a:rPr lang="en-GB" altLang="fi-FI" sz="72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454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8083" y="2228671"/>
            <a:ext cx="82892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fi-FI" altLang="fi-FI" sz="7200" dirty="0">
                <a:solidFill>
                  <a:schemeClr val="tx1"/>
                </a:solidFill>
                <a:hlinkClick r:id="rId4"/>
              </a:rPr>
              <a:t>www.arctickick.com</a:t>
            </a:r>
            <a:endParaRPr lang="fi-FI" altLang="fi-FI" sz="72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fi-FI" altLang="fi-FI" sz="7200" dirty="0">
                <a:solidFill>
                  <a:schemeClr val="tx1"/>
                </a:solidFill>
              </a:rPr>
              <a:t>@arctickick</a:t>
            </a:r>
          </a:p>
        </p:txBody>
      </p:sp>
    </p:spTree>
    <p:extLst>
      <p:ext uri="{BB962C8B-B14F-4D97-AF65-F5344CB8AC3E}">
        <p14:creationId xmlns:p14="http://schemas.microsoft.com/office/powerpoint/2010/main" val="3738284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Instagram	 ja TIKTOK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Lyhyesti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sanottuna</a:t>
            </a:r>
            <a:r>
              <a:rPr lang="en-GB" altLang="fi-FI" dirty="0">
                <a:ea typeface="ＭＳ Ｐゴシック" panose="020B0600070205080204" pitchFamily="34" charset="-128"/>
              </a:rPr>
              <a:t>: Instagram </a:t>
            </a:r>
            <a:r>
              <a:rPr lang="en-GB" altLang="fi-FI" dirty="0" err="1">
                <a:ea typeface="ＭＳ Ｐゴシック" panose="020B0600070205080204" pitchFamily="34" charset="-128"/>
              </a:rPr>
              <a:t>kaikille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TikTok </a:t>
            </a:r>
            <a:r>
              <a:rPr lang="en-GB" altLang="fi-FI" dirty="0" err="1">
                <a:ea typeface="ＭＳ Ｐゴシック" panose="020B0600070205080204" pitchFamily="34" charset="-128"/>
              </a:rPr>
              <a:t>nuoremmille</a:t>
            </a:r>
            <a:r>
              <a:rPr lang="en-GB" altLang="fi-FI" dirty="0">
                <a:ea typeface="ＭＳ Ｐゴシック" panose="020B0600070205080204" pitchFamily="34" charset="-128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Ks. </a:t>
            </a:r>
            <a:r>
              <a:rPr lang="en-GB" altLang="fi-FI" dirty="0" err="1">
                <a:ea typeface="ＭＳ Ｐゴシック" panose="020B0600070205080204" pitchFamily="34" charset="-128"/>
              </a:rPr>
              <a:t>Esim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3"/>
              </a:rPr>
              <a:t>www.tiktok.com/@motelkapyla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4"/>
              </a:rPr>
              <a:t>www.tiktok.com/@purnuvuori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5"/>
              </a:rPr>
              <a:t>www.instagram.com/_twistbe_/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Reels (</a:t>
            </a:r>
            <a:r>
              <a:rPr lang="en-GB" altLang="fi-FI" dirty="0" err="1">
                <a:ea typeface="ＭＳ Ｐゴシック" panose="020B0600070205080204" pitchFamily="34" charset="-128"/>
              </a:rPr>
              <a:t>kelat</a:t>
            </a:r>
            <a:r>
              <a:rPr lang="en-GB" altLang="fi-FI" dirty="0">
                <a:ea typeface="ＭＳ Ｐゴシック" panose="020B0600070205080204" pitchFamily="34" charset="-128"/>
              </a:rPr>
              <a:t>)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tarinat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Käytä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palveluiden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omia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editointityökaluja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2-5 hash-</a:t>
            </a:r>
            <a:r>
              <a:rPr lang="en-GB" altLang="fi-FI" dirty="0" err="1">
                <a:ea typeface="ＭＳ Ｐゴシック" panose="020B0600070205080204" pitchFamily="34" charset="-128"/>
              </a:rPr>
              <a:t>tagia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Pitkä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kuvaus</a:t>
            </a:r>
            <a:r>
              <a:rPr lang="en-GB" altLang="fi-FI" dirty="0">
                <a:ea typeface="ＭＳ Ｐゴシック" panose="020B0600070205080204" pitchFamily="34" charset="-128"/>
              </a:rPr>
              <a:t>-&gt;</a:t>
            </a:r>
            <a:r>
              <a:rPr lang="en-GB" altLang="fi-FI" dirty="0" err="1">
                <a:ea typeface="ＭＳ Ｐゴシック" panose="020B0600070205080204" pitchFamily="34" charset="-128"/>
              </a:rPr>
              <a:t>seo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esim</a:t>
            </a:r>
            <a:r>
              <a:rPr lang="en-GB" altLang="fi-FI" dirty="0">
                <a:ea typeface="ＭＳ Ｐゴシック" panose="020B0600070205080204" pitchFamily="34" charset="-128"/>
              </a:rPr>
              <a:t>. </a:t>
            </a:r>
            <a:r>
              <a:rPr lang="en-GB" altLang="fi-FI" dirty="0" err="1">
                <a:ea typeface="ＭＳ Ｐゴシック" panose="020B0600070205080204" pitchFamily="34" charset="-128"/>
              </a:rPr>
              <a:t>Keinoälyllä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Teksitys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miten</a:t>
            </a:r>
            <a:r>
              <a:rPr lang="en-GB" altLang="fi-FI" dirty="0">
                <a:ea typeface="ＭＳ Ｐゴシック" panose="020B0600070205080204" pitchFamily="34" charset="-128"/>
              </a:rPr>
              <a:t> se </a:t>
            </a:r>
            <a:r>
              <a:rPr lang="en-GB" altLang="fi-FI" dirty="0" err="1">
                <a:ea typeface="ＭＳ Ｐゴシック" panose="020B0600070205080204" pitchFamily="34" charset="-128"/>
              </a:rPr>
              <a:t>tehdään</a:t>
            </a:r>
            <a:r>
              <a:rPr lang="en-GB" altLang="fi-FI" dirty="0">
                <a:ea typeface="ＭＳ Ｐゴシック" panose="020B0600070205080204" pitchFamily="34" charset="-128"/>
              </a:rPr>
              <a:t>?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Tehtävä</a:t>
            </a:r>
            <a:r>
              <a:rPr lang="en-GB" altLang="fi-FI" dirty="0">
                <a:ea typeface="ＭＳ Ｐゴシック" panose="020B0600070205080204" pitchFamily="34" charset="-128"/>
              </a:rPr>
              <a:t>: </a:t>
            </a:r>
            <a:r>
              <a:rPr lang="en-GB" altLang="fi-FI" dirty="0" err="1">
                <a:ea typeface="ＭＳ Ｐゴシック" panose="020B0600070205080204" pitchFamily="34" charset="-128"/>
              </a:rPr>
              <a:t>tehkää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lyhyt</a:t>
            </a:r>
            <a:r>
              <a:rPr lang="en-GB" altLang="fi-FI" dirty="0">
                <a:ea typeface="ＭＳ Ｐゴシック" panose="020B0600070205080204" pitchFamily="34" charset="-128"/>
              </a:rPr>
              <a:t> video (</a:t>
            </a:r>
            <a:r>
              <a:rPr lang="en-GB" altLang="fi-FI" dirty="0" err="1">
                <a:ea typeface="ＭＳ Ｐゴシック" panose="020B0600070205080204" pitchFamily="34" charset="-128"/>
              </a:rPr>
              <a:t>noin</a:t>
            </a:r>
            <a:r>
              <a:rPr lang="en-GB" altLang="fi-FI" dirty="0">
                <a:ea typeface="ＭＳ Ｐゴシック" panose="020B0600070205080204" pitchFamily="34" charset="-128"/>
              </a:rPr>
              <a:t> .5 </a:t>
            </a:r>
            <a:r>
              <a:rPr lang="en-GB" altLang="fi-FI" dirty="0" err="1">
                <a:ea typeface="ＭＳ Ｐゴシック" panose="020B0600070205080204" pitchFamily="34" charset="-128"/>
              </a:rPr>
              <a:t>sek</a:t>
            </a:r>
            <a:r>
              <a:rPr lang="en-GB" altLang="fi-FI" dirty="0">
                <a:ea typeface="ＭＳ Ｐゴシック" panose="020B0600070205080204" pitchFamily="34" charset="-128"/>
              </a:rPr>
              <a:t>.) </a:t>
            </a:r>
            <a:r>
              <a:rPr lang="en-GB" altLang="fi-FI" dirty="0" err="1">
                <a:ea typeface="ＭＳ Ｐゴシック" panose="020B0600070205080204" pitchFamily="34" charset="-128"/>
              </a:rPr>
              <a:t>Instagramilla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reelsillä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Tainionvirrasta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jossa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puhutte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kameraan</a:t>
            </a:r>
            <a:r>
              <a:rPr lang="en-GB" altLang="fi-FI" dirty="0">
                <a:ea typeface="ＭＳ Ｐゴシック" panose="020B0600070205080204" pitchFamily="34" charset="-128"/>
              </a:rPr>
              <a:t>. </a:t>
            </a:r>
            <a:r>
              <a:rPr lang="en-GB" altLang="fi-FI" dirty="0" err="1">
                <a:ea typeface="ＭＳ Ｐゴシック" panose="020B0600070205080204" pitchFamily="34" charset="-128"/>
              </a:rPr>
              <a:t>Gurut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tekstittäkää</a:t>
            </a:r>
            <a:r>
              <a:rPr lang="en-GB" altLang="fi-FI" dirty="0">
                <a:ea typeface="ＭＳ Ｐゴシック" panose="020B0600070205080204" pitchFamily="34" charset="-128"/>
              </a:rPr>
              <a:t> se.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493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Facebook ja </a:t>
            </a:r>
            <a:r>
              <a:rPr lang="fi-FI" dirty="0" err="1">
                <a:solidFill>
                  <a:schemeClr val="tx1"/>
                </a:solidFill>
                <a:ea typeface="ＭＳ Ｐゴシック" charset="0"/>
              </a:rPr>
              <a:t>METAmainonta</a:t>
            </a:r>
            <a:endParaRPr lang="fi-FI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6329269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Superkohdennettua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Vain </a:t>
            </a:r>
            <a:r>
              <a:rPr lang="en-GB" altLang="fi-FI" dirty="0" err="1">
                <a:ea typeface="ＭＳ Ｐゴシック" panose="020B0600070205080204" pitchFamily="34" charset="-128"/>
              </a:rPr>
              <a:t>hyvällä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sisällöllä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hyödyttää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3"/>
              </a:rPr>
              <a:t>www.facebook.com/verohallinto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Muista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myös</a:t>
            </a:r>
            <a:r>
              <a:rPr lang="en-GB" altLang="fi-FI" dirty="0">
                <a:ea typeface="ＭＳ Ｐゴシック" panose="020B0600070205080204" pitchFamily="34" charset="-128"/>
              </a:rPr>
              <a:t>  </a:t>
            </a:r>
            <a:r>
              <a:rPr lang="en-GB" altLang="fi-FI" dirty="0" err="1">
                <a:ea typeface="ＭＳ Ｐゴシック" panose="020B0600070205080204" pitchFamily="34" charset="-128"/>
              </a:rPr>
              <a:t>arvostelut</a:t>
            </a:r>
            <a:r>
              <a:rPr lang="en-GB" altLang="fi-FI" dirty="0">
                <a:ea typeface="ＭＳ Ｐゴシック" panose="020B0600070205080204" pitchFamily="34" charset="-128"/>
              </a:rPr>
              <a:t>!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Uusia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tehokkaita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automaattisia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kohdentamismenetelmiä</a:t>
            </a:r>
            <a:r>
              <a:rPr lang="en-GB" altLang="fi-FI" dirty="0">
                <a:ea typeface="ＭＳ Ｐゴシック" panose="020B0600070205080204" pitchFamily="34" charset="-128"/>
              </a:rPr>
              <a:t> (Advantage+) </a:t>
            </a:r>
            <a:r>
              <a:rPr lang="en-GB" altLang="fi-FI" dirty="0" err="1">
                <a:ea typeface="ＭＳ Ｐゴシック" panose="020B0600070205080204" pitchFamily="34" charset="-128"/>
              </a:rPr>
              <a:t>kohdentaminen</a:t>
            </a:r>
            <a:r>
              <a:rPr lang="en-GB" altLang="fi-FI" dirty="0">
                <a:ea typeface="ＭＳ Ｐゴシック" panose="020B0600070205080204" pitchFamily="34" charset="-128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>
                <a:ea typeface="ＭＳ Ｐゴシック" panose="020B0600070205080204" pitchFamily="34" charset="-128"/>
              </a:rPr>
              <a:t>Ks. kuivalihakundi</a:t>
            </a:r>
            <a:r>
              <a:rPr lang="en-GB" altLang="fi-FI" dirty="0">
                <a:ea typeface="ＭＳ Ｐゴシック" panose="020B0600070205080204" pitchFamily="34" charset="-128"/>
                <a:hlinkClick r:id="rId4"/>
              </a:rPr>
              <a:t>www.facebook.com/</a:t>
            </a:r>
            <a:r>
              <a:rPr lang="en-GB" altLang="fi-FI" dirty="0" err="1">
                <a:ea typeface="ＭＳ Ｐゴシック" panose="020B0600070205080204" pitchFamily="34" charset="-128"/>
                <a:hlinkClick r:id="rId4"/>
              </a:rPr>
              <a:t>kuivalihakundi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hänen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metamainonta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>
                <a:ea typeface="ＭＳ Ｐゴシック" panose="020B0600070205080204" pitchFamily="34" charset="-128"/>
                <a:hlinkClick r:id="rId5"/>
              </a:rPr>
              <a:t>www.facebook.com/kuivalihakundi/videos/470453292593248/?rdid=csH5BiNtZshjEMZo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Suosittelen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edelleen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kaikille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muutaman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kerran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vuodessa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tehokampanjan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jatkuvan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pienen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kampanjan</a:t>
            </a:r>
            <a:r>
              <a:rPr lang="en-GB" altLang="fi-FI" dirty="0">
                <a:ea typeface="ＭＳ Ｐゴシック" panose="020B0600070205080204" pitchFamily="34" charset="-128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teksti, kuvakaappaus, logo, vaate&#10;&#10;Kuvaus luotu automaattisesti">
            <a:extLst>
              <a:ext uri="{FF2B5EF4-FFF2-40B4-BE49-F238E27FC236}">
                <a16:creationId xmlns:a16="http://schemas.microsoft.com/office/drawing/2014/main" id="{4B2CB96C-72D5-5BBA-9ADB-EA96142CF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021" y="762000"/>
            <a:ext cx="246184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jatkot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Tarvitsetko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lisää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yrityskohtaisia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päiviä</a:t>
            </a:r>
            <a:r>
              <a:rPr lang="en-GB" altLang="fi-FI" dirty="0">
                <a:ea typeface="ＭＳ Ｐゴシック" panose="020B0600070205080204" pitchFamily="34" charset="-128"/>
              </a:rPr>
              <a:t>?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Voin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tehdä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etänä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videopuhelulla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dirty="0" err="1">
                <a:ea typeface="ＭＳ Ｐゴシック" panose="020B0600070205080204" pitchFamily="34" charset="-128"/>
              </a:rPr>
              <a:t>Voin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lisäksi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tehdä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erilaisia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internetmarkkinoinnin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toimenpiteitä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kuten</a:t>
            </a:r>
            <a:r>
              <a:rPr lang="en-GB" altLang="fi-FI" dirty="0">
                <a:ea typeface="ＭＳ Ｐゴシック" panose="020B0600070205080204" pitchFamily="34" charset="-128"/>
              </a:rPr>
              <a:t> Meta-</a:t>
            </a:r>
            <a:r>
              <a:rPr lang="en-GB" altLang="fi-FI" dirty="0" err="1">
                <a:ea typeface="ＭＳ Ｐゴシック" panose="020B0600070205080204" pitchFamily="34" charset="-128"/>
              </a:rPr>
              <a:t>mainontaa</a:t>
            </a:r>
            <a:r>
              <a:rPr lang="en-GB" altLang="fi-FI" dirty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</a:rPr>
              <a:t>Adsia</a:t>
            </a:r>
            <a:r>
              <a:rPr lang="en-GB" altLang="fi-FI" dirty="0">
                <a:ea typeface="ＭＳ Ｐゴシック" panose="020B0600070205080204" pitchFamily="34" charset="-128"/>
              </a:rPr>
              <a:t> tai </a:t>
            </a:r>
            <a:r>
              <a:rPr lang="en-GB" altLang="fi-FI" dirty="0" err="1">
                <a:ea typeface="ＭＳ Ｐゴシック" panose="020B0600070205080204" pitchFamily="34" charset="-128"/>
              </a:rPr>
              <a:t>verkkosivun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kehitystä</a:t>
            </a:r>
            <a:r>
              <a:rPr lang="en-GB" altLang="fi-FI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301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46275" y="306388"/>
            <a:ext cx="8216900" cy="1312862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dirty="0"/>
              <a:t>MENESTYSTÄ!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46275" y="2009911"/>
            <a:ext cx="8216900" cy="4513262"/>
          </a:xfrm>
          <a:ln/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4000" dirty="0">
                <a:hlinkClick r:id="rId3"/>
              </a:rPr>
              <a:t>www.ilkkakauppinen.com</a:t>
            </a:r>
            <a:endParaRPr lang="en-GB" altLang="fi-FI" sz="4000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4000" dirty="0"/>
              <a:t>@</a:t>
            </a:r>
            <a:r>
              <a:rPr lang="en-GB" altLang="fi-FI" sz="4000" dirty="0" err="1"/>
              <a:t>ilkkakauppinen</a:t>
            </a:r>
            <a:endParaRPr lang="en-GB" altLang="fi-FI" sz="4000" dirty="0"/>
          </a:p>
        </p:txBody>
      </p:sp>
    </p:spTree>
    <p:extLst>
      <p:ext uri="{BB962C8B-B14F-4D97-AF65-F5344CB8AC3E}">
        <p14:creationId xmlns:p14="http://schemas.microsoft.com/office/powerpoint/2010/main" val="3197046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</a:rPr>
              <a:t>Tiedot</a:t>
            </a:r>
            <a:endParaRPr lang="fi-FI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i-FI" sz="4800" dirty="0">
                <a:ea typeface="MS PGothic" pitchFamily="34" charset="-128"/>
              </a:rPr>
              <a:t>12.8.2024 klo 10-16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800" dirty="0">
                <a:ea typeface="MS PGothic" pitchFamily="34" charset="-128"/>
              </a:rPr>
              <a:t>Paikka: Kuninkaan Portti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800" dirty="0">
                <a:ea typeface="MS PGothic" pitchFamily="34" charset="-128"/>
              </a:rPr>
              <a:t>Paikalla:</a:t>
            </a:r>
          </a:p>
        </p:txBody>
      </p:sp>
    </p:spTree>
    <p:extLst>
      <p:ext uri="{BB962C8B-B14F-4D97-AF65-F5344CB8AC3E}">
        <p14:creationId xmlns:p14="http://schemas.microsoft.com/office/powerpoint/2010/main" val="349700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7518" y="2279832"/>
            <a:ext cx="100315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fi-FI" altLang="fi-FI" sz="7200" dirty="0">
                <a:solidFill>
                  <a:schemeClr val="tx1"/>
                </a:solidFill>
              </a:rPr>
              <a:t>www.ilkkakauppinen.com/tainionvirta</a:t>
            </a:r>
          </a:p>
        </p:txBody>
      </p:sp>
    </p:spTree>
    <p:extLst>
      <p:ext uri="{BB962C8B-B14F-4D97-AF65-F5344CB8AC3E}">
        <p14:creationId xmlns:p14="http://schemas.microsoft.com/office/powerpoint/2010/main" val="421774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Mikä on tärkeää 2024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Hakukoneoptimointi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Konversion eli tehokkuuden kasvattaminen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Palautteet (</a:t>
            </a:r>
            <a:r>
              <a:rPr lang="fi-FI" sz="2800" dirty="0" err="1"/>
              <a:t>reviews</a:t>
            </a:r>
            <a:r>
              <a:rPr lang="fi-FI" sz="2800" dirty="0"/>
              <a:t>, </a:t>
            </a:r>
            <a:r>
              <a:rPr lang="fi-FI" sz="2800" dirty="0" err="1"/>
              <a:t>testimonials</a:t>
            </a:r>
            <a:r>
              <a:rPr lang="fi-FI" sz="2800" dirty="0"/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Some (Facebook, Instagram ja </a:t>
            </a:r>
            <a:r>
              <a:rPr lang="fi-FI" sz="2800" dirty="0" err="1"/>
              <a:t>TikTok</a:t>
            </a:r>
            <a:r>
              <a:rPr lang="fi-FI" sz="2800" dirty="0"/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Maksullinen somemainonta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Kotisivujen kunnossapito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2822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Mikä on tärkeää 2024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Sähköiset myyntikanavat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Videot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Podcastit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 err="1"/>
              <a:t>Vblogit</a:t>
            </a:r>
            <a:r>
              <a:rPr lang="fi-FI" sz="2800" dirty="0"/>
              <a:t> </a:t>
            </a:r>
            <a:r>
              <a:rPr lang="fi-FI" sz="2800" dirty="0">
                <a:hlinkClick r:id="rId3"/>
              </a:rPr>
              <a:t>www.youtube.com/watch?v=l1FY3CinNPI</a:t>
            </a:r>
            <a:endParaRPr lang="fi-FI" sz="28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Hakukoneoptimointi ja konversio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(tekoäly ja </a:t>
            </a:r>
            <a:r>
              <a:rPr lang="fi-FI" sz="2800" dirty="0" err="1"/>
              <a:t>metaversumi</a:t>
            </a:r>
            <a:r>
              <a:rPr lang="fi-FI" sz="2800" dirty="0"/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0753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ea typeface="ＭＳ Ｐゴシック" charset="0"/>
              </a:rPr>
              <a:t>Oppeja maailmalta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484313"/>
            <a:ext cx="8229600" cy="452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Siisteys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Henkilökohtaisuus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 err="1"/>
              <a:t>Reviews</a:t>
            </a:r>
            <a:endParaRPr lang="fi-FI" sz="28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Kiinnostus loppuu, kun ei ole mitään kehitettävää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Kk-maksulliset tuotteet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/>
              <a:t>Karttatyökalut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2800" dirty="0" err="1"/>
              <a:t>Duolingo</a:t>
            </a:r>
            <a:r>
              <a:rPr lang="fi-FI" sz="2800" dirty="0"/>
              <a:t> on mahtava työkalu kielien oppimiseen</a:t>
            </a:r>
          </a:p>
        </p:txBody>
      </p:sp>
    </p:spTree>
    <p:extLst>
      <p:ext uri="{BB962C8B-B14F-4D97-AF65-F5344CB8AC3E}">
        <p14:creationId xmlns:p14="http://schemas.microsoft.com/office/powerpoint/2010/main" val="313166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57836" y="2279832"/>
            <a:ext cx="96325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fi-FI" altLang="fi-FI" sz="7200" dirty="0">
                <a:solidFill>
                  <a:schemeClr val="tx1"/>
                </a:solidFill>
              </a:rPr>
              <a:t>Oppeja Äkäslompolosta: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fi-FI" altLang="fi-FI" sz="7200" dirty="0">
                <a:solidFill>
                  <a:schemeClr val="tx1"/>
                </a:solidFill>
              </a:rPr>
              <a:t>Pakko käydä-kohteeksi</a:t>
            </a:r>
          </a:p>
        </p:txBody>
      </p:sp>
    </p:spTree>
    <p:extLst>
      <p:ext uri="{BB962C8B-B14F-4D97-AF65-F5344CB8AC3E}">
        <p14:creationId xmlns:p14="http://schemas.microsoft.com/office/powerpoint/2010/main" val="1932896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5471</TotalTime>
  <Words>770</Words>
  <Application>Microsoft Office PowerPoint</Application>
  <PresentationFormat>Laajakuva</PresentationFormat>
  <Paragraphs>172</Paragraphs>
  <Slides>33</Slides>
  <Notes>33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44" baseType="lpstr">
      <vt:lpstr>ＭＳ Ｐゴシック</vt:lpstr>
      <vt:lpstr>ＭＳ Ｐゴシック</vt:lpstr>
      <vt:lpstr>Arial</vt:lpstr>
      <vt:lpstr>Arial Unicode MS</vt:lpstr>
      <vt:lpstr>Calibri</vt:lpstr>
      <vt:lpstr>Calibri Light</vt:lpstr>
      <vt:lpstr>Corbel</vt:lpstr>
      <vt:lpstr>Times New Roman</vt:lpstr>
      <vt:lpstr>Wingdings</vt:lpstr>
      <vt:lpstr>Banded</vt:lpstr>
      <vt:lpstr>Custom Design</vt:lpstr>
      <vt:lpstr>PowerPoint-esitys</vt:lpstr>
      <vt:lpstr>PowerPoint-esitys</vt:lpstr>
      <vt:lpstr>PowerPoint-esitys</vt:lpstr>
      <vt:lpstr>Tiedot</vt:lpstr>
      <vt:lpstr>PowerPoint-esitys</vt:lpstr>
      <vt:lpstr>Mikä on tärkeää 2024</vt:lpstr>
      <vt:lpstr>Mikä on tärkeää 2024</vt:lpstr>
      <vt:lpstr>Oppeja maailmalta</vt:lpstr>
      <vt:lpstr>PowerPoint-esitys</vt:lpstr>
      <vt:lpstr>PowerPoint-esitys</vt:lpstr>
      <vt:lpstr>Google my business</vt:lpstr>
      <vt:lpstr>Apple maps</vt:lpstr>
      <vt:lpstr>Pyörämatkailu</vt:lpstr>
      <vt:lpstr>PowerPoint-esitys</vt:lpstr>
      <vt:lpstr>SEO</vt:lpstr>
      <vt:lpstr>PowerPoint-esitys</vt:lpstr>
      <vt:lpstr>Verkkosivun huolto ja kunnossapito</vt:lpstr>
      <vt:lpstr>PowerPoint-esitys</vt:lpstr>
      <vt:lpstr>PowerPoint-esitys</vt:lpstr>
      <vt:lpstr>Konversion kasvattaminen</vt:lpstr>
      <vt:lpstr>HARJOiTUS: Konversion kasvattaminen</vt:lpstr>
      <vt:lpstr>Sähköpostimarkkinointi</vt:lpstr>
      <vt:lpstr>Sähköiset myyntikanavat</vt:lpstr>
      <vt:lpstr>AI eli keinoäly</vt:lpstr>
      <vt:lpstr>Helpot AI:n hyödyt yrittäjälle</vt:lpstr>
      <vt:lpstr>PowerPoint-esitys</vt:lpstr>
      <vt:lpstr>Muutoksia</vt:lpstr>
      <vt:lpstr>Algoritmit</vt:lpstr>
      <vt:lpstr>PowerPoint-esitys</vt:lpstr>
      <vt:lpstr>Instagram  ja TIKTOK</vt:lpstr>
      <vt:lpstr>Facebook ja METAmainonta</vt:lpstr>
      <vt:lpstr>jatkot</vt:lpstr>
      <vt:lpstr>MENESTYSTÄ!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Näin viestit tehokkaasti kotisivuilla ja sosiaalisessa mediassa</dc:title>
  <dc:creator>User</dc:creator>
  <cp:lastModifiedBy>Kauppinen Ilkka</cp:lastModifiedBy>
  <cp:revision>314</cp:revision>
  <dcterms:created xsi:type="dcterms:W3CDTF">2014-09-09T14:28:58Z</dcterms:created>
  <dcterms:modified xsi:type="dcterms:W3CDTF">2024-08-11T17:30:26Z</dcterms:modified>
</cp:coreProperties>
</file>