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41"/>
  </p:notesMasterIdLst>
  <p:sldIdLst>
    <p:sldId id="573" r:id="rId3"/>
    <p:sldId id="630" r:id="rId4"/>
    <p:sldId id="948" r:id="rId5"/>
    <p:sldId id="671" r:id="rId6"/>
    <p:sldId id="631" r:id="rId7"/>
    <p:sldId id="632" r:id="rId8"/>
    <p:sldId id="425" r:id="rId9"/>
    <p:sldId id="672" r:id="rId10"/>
    <p:sldId id="429" r:id="rId11"/>
    <p:sldId id="507" r:id="rId12"/>
    <p:sldId id="508" r:id="rId13"/>
    <p:sldId id="949" r:id="rId14"/>
    <p:sldId id="950" r:id="rId15"/>
    <p:sldId id="951" r:id="rId16"/>
    <p:sldId id="670" r:id="rId17"/>
    <p:sldId id="939" r:id="rId18"/>
    <p:sldId id="891" r:id="rId19"/>
    <p:sldId id="704" r:id="rId20"/>
    <p:sldId id="705" r:id="rId21"/>
    <p:sldId id="936" r:id="rId22"/>
    <p:sldId id="942" r:id="rId23"/>
    <p:sldId id="515" r:id="rId24"/>
    <p:sldId id="943" r:id="rId25"/>
    <p:sldId id="944" r:id="rId26"/>
    <p:sldId id="941" r:id="rId27"/>
    <p:sldId id="945" r:id="rId28"/>
    <p:sldId id="648" r:id="rId29"/>
    <p:sldId id="517" r:id="rId30"/>
    <p:sldId id="946" r:id="rId31"/>
    <p:sldId id="947" r:id="rId32"/>
    <p:sldId id="396" r:id="rId33"/>
    <p:sldId id="638" r:id="rId34"/>
    <p:sldId id="673" r:id="rId35"/>
    <p:sldId id="675" r:id="rId36"/>
    <p:sldId id="651" r:id="rId37"/>
    <p:sldId id="937" r:id="rId38"/>
    <p:sldId id="938" r:id="rId39"/>
    <p:sldId id="66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2" autoAdjust="0"/>
    <p:restoredTop sz="93910" autoAdjust="0"/>
  </p:normalViewPr>
  <p:slideViewPr>
    <p:cSldViewPr snapToGrid="0">
      <p:cViewPr varScale="1">
        <p:scale>
          <a:sx n="85" d="100"/>
          <a:sy n="85" d="100"/>
        </p:scale>
        <p:origin x="44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2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D6E96-EBA1-43C5-911B-5619A88F997D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065DA-DF5C-466F-A4D9-656A8E53E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818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40684C8-78D3-4393-8B5A-0973BCB0AFEC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A3A3A"/>
              </a:buClr>
              <a:buFont typeface="Calibri" panose="020F0502020204030204" pitchFamily="34" charset="0"/>
              <a:buNone/>
            </a:pPr>
            <a:endParaRPr lang="fi-FI" altLang="fi-FI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9413" cy="4087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617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14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407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15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245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16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7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8AAE11CA-A2FD-48F3-85CC-5B7A168E0825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17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3072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61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ECAE817-6CC8-495F-B20B-41BC586217EE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85800"/>
            <a:ext cx="6045200" cy="34004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804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ECAE817-6CC8-495F-B20B-41BC586217EE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19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85800"/>
            <a:ext cx="6045200" cy="34004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6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40684C8-78D3-4393-8B5A-0973BCB0AFEC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20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A3A3A"/>
              </a:buClr>
              <a:buFont typeface="Calibri" panose="020F0502020204030204" pitchFamily="34" charset="0"/>
              <a:buNone/>
            </a:pPr>
            <a:endParaRPr lang="fi-FI" altLang="fi-FI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9413" cy="4087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523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21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38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fld id="{99E66F20-EB7C-46BC-90AB-1804BC3ADA34}" type="slidenum">
              <a:rPr lang="en-GB" altLang="fi-FI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t>22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1873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80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fld id="{99E66F20-EB7C-46BC-90AB-1804BC3ADA34}" type="slidenum">
              <a:rPr lang="en-GB" altLang="fi-FI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t>23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1873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0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27125E8-8437-4562-9F70-2038135D1816}" type="slidenum">
              <a:rPr lang="fi-FI" altLang="fi-FI" smtClean="0">
                <a:solidFill>
                  <a:srgbClr val="EEECE1"/>
                </a:solidFill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</a:t>
            </a:fld>
            <a:endParaRPr lang="fi-FI" altLang="fi-FI">
              <a:solidFill>
                <a:srgbClr val="EEECE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sz="9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2759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fld id="{99E66F20-EB7C-46BC-90AB-1804BC3ADA34}" type="slidenum">
              <a:rPr lang="en-GB" altLang="fi-FI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t>24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1873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44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ECAE817-6CC8-495F-B20B-41BC586217EE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25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85800"/>
            <a:ext cx="6045200" cy="34004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11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26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8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fld id="{99E66F20-EB7C-46BC-90AB-1804BC3ADA34}" type="slidenum">
              <a:rPr lang="en-GB" altLang="fi-FI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t>28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18739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5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29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863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ECAE817-6CC8-495F-B20B-41BC586217EE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30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2113" y="685800"/>
            <a:ext cx="6045200" cy="34004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008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31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75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34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02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36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90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88FBE3-D684-43BF-8181-989B375BD5D6}" type="slidenum">
              <a:rPr lang="en-GB" altLang="fi-FI"/>
              <a:pPr/>
              <a:t>38</a:t>
            </a:fld>
            <a:endParaRPr lang="en-GB" altLang="fi-FI"/>
          </a:p>
        </p:txBody>
      </p:sp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59300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1351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0525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05430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27125E8-8437-4562-9F70-2038135D1816}" type="slidenum">
              <a:rPr lang="fi-FI" altLang="fi-FI" smtClean="0">
                <a:solidFill>
                  <a:srgbClr val="EEECE1"/>
                </a:solidFill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fi-FI" altLang="fi-FI">
              <a:solidFill>
                <a:srgbClr val="EEECE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sz="9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2476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72EC870-9217-4E13-919D-8CB73432382A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4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3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72EC870-9217-4E13-919D-8CB73432382A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5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21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6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7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92AB75F-C35A-4C45-8228-F281B02EFDD4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7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63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8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4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fld id="{472EC870-9217-4E13-919D-8CB73432382A}" type="slidenum">
              <a:rPr lang="en-GB" smtClean="0">
                <a:ea typeface="Arial Unicode MS" panose="020B0604020202020204" pitchFamily="34" charset="-128"/>
              </a:rPr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  <a:defRPr/>
              </a:pPr>
              <a:t>8</a:t>
            </a:fld>
            <a:endParaRPr lang="en-GB">
              <a:ea typeface="Arial Unicode MS" panose="020B0604020202020204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2" tIns="45716" rIns="91432" bIns="45716"/>
          <a:lstStyle/>
          <a:p>
            <a:pPr defTabSz="914400">
              <a:buFont typeface="Times New Roman" charset="0"/>
              <a:buNone/>
              <a:defRPr/>
            </a:pPr>
            <a:endParaRPr lang="fi-FI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C40684C8-78D3-4393-8B5A-0973BCB0AFEC}" type="slidenum">
              <a:rPr lang="en-GB" altLang="fi-FI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9</a:t>
            </a:fld>
            <a:endParaRPr lang="en-GB" altLang="fi-FI">
              <a:ea typeface="Arial Unicode MS" panose="020B0604020202020204" pitchFamily="34" charset="-128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A3A3A"/>
              </a:buClr>
              <a:buFont typeface="Calibri" panose="020F0502020204030204" pitchFamily="34" charset="0"/>
              <a:buNone/>
            </a:pPr>
            <a:endParaRPr lang="fi-FI" altLang="fi-FI" sz="18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59413" cy="4087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 altLang="fi-FI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35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50064"/>
            <a:ext cx="2539682" cy="5079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50064"/>
            <a:ext cx="2539682" cy="5079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73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995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056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1937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6741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454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7114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837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50064"/>
            <a:ext cx="2539682" cy="5079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552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26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4740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184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74556"/>
            <a:ext cx="2539682" cy="50793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66392"/>
            <a:ext cx="2539682" cy="5079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50064"/>
            <a:ext cx="2539682" cy="5079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50064"/>
            <a:ext cx="2539682" cy="50793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216" y="6350064"/>
            <a:ext cx="2539682" cy="50793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F2E51-DF0F-42BF-B377-41ACF3C20D41}" type="datetimeFigureOut">
              <a:rPr lang="fi-FI" smtClean="0"/>
              <a:t>10.1.2022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8EC73-DF20-4E89-AB31-DC9540332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132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yyntitekstit.fi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rantalan+lomam%C3%B6kit&amp;oq=rantalan+lom&amp;aqs=chrome.0.0i355i512j46i175i199i512j69i57j0i512l5j0i22i30l2.1882j0j9&amp;sourceid=chrome&amp;ie=UTF-8" TargetMode="External"/><Relationship Id="rId2" Type="http://schemas.openxmlformats.org/officeDocument/2006/relationships/hyperlink" Target="http://www.google.com/busines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kkakauppinen.com/satakunt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524000" y="2964046"/>
            <a:ext cx="9493624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fi-FI" sz="13800" dirty="0">
                <a:solidFill>
                  <a:schemeClr val="tx1"/>
                </a:solidFill>
                <a:latin typeface="+mj-lt"/>
              </a:rPr>
              <a:t>(Internet-)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fi-FI" sz="13800" dirty="0" err="1">
                <a:solidFill>
                  <a:schemeClr val="tx1"/>
                </a:solidFill>
                <a:latin typeface="+mj-lt"/>
              </a:rPr>
              <a:t>markkinointi</a:t>
            </a:r>
            <a:endParaRPr lang="en-GB" altLang="fi-FI" sz="13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8649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49934CD-FD08-4F7C-AC9E-CD64E0A9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804" y="1200150"/>
            <a:ext cx="8046392" cy="44577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5745EF27-E9B0-434F-A3E0-659B42BB0574}"/>
              </a:ext>
            </a:extLst>
          </p:cNvPr>
          <p:cNvSpPr txBox="1"/>
          <p:nvPr/>
        </p:nvSpPr>
        <p:spPr>
          <a:xfrm>
            <a:off x="149467" y="5980919"/>
            <a:ext cx="1014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dirty="0" err="1">
                <a:effectLst/>
                <a:latin typeface="Helvetica" panose="020B0604020202020204" pitchFamily="34" charset="0"/>
              </a:rPr>
              <a:t>Beiersdorf’s</a:t>
            </a:r>
            <a:r>
              <a:rPr lang="fi-FI" b="0" i="0" dirty="0">
                <a:effectLst/>
                <a:latin typeface="Helvetica" panose="020B0604020202020204" pitchFamily="34" charset="0"/>
              </a:rPr>
              <a:t> </a:t>
            </a:r>
            <a:r>
              <a:rPr lang="fi-FI" b="0" i="0" dirty="0" err="1">
                <a:effectLst/>
                <a:latin typeface="Helvetica" panose="020B0604020202020204" pitchFamily="34" charset="0"/>
              </a:rPr>
              <a:t>brandin</a:t>
            </a:r>
            <a:r>
              <a:rPr lang="fi-FI" dirty="0" err="1">
                <a:latin typeface="Helvetica" panose="020B0604020202020204" pitchFamily="34" charset="0"/>
              </a:rPr>
              <a:t>g</a:t>
            </a:r>
            <a:r>
              <a:rPr lang="fi-FI" dirty="0">
                <a:latin typeface="Helvetica" panose="020B0604020202020204" pitchFamily="34" charset="0"/>
              </a:rPr>
              <a:t> </a:t>
            </a:r>
            <a:r>
              <a:rPr lang="fi-FI" dirty="0"/>
              <a:t>https://uamba.wordpress.com/2012/07/11/umbrella-branding-the-nivea-case/</a:t>
            </a:r>
          </a:p>
        </p:txBody>
      </p:sp>
    </p:spTree>
    <p:extLst>
      <p:ext uri="{BB962C8B-B14F-4D97-AF65-F5344CB8AC3E}">
        <p14:creationId xmlns:p14="http://schemas.microsoft.com/office/powerpoint/2010/main" val="20484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73998C1A-E9ED-4820-A720-3868804641E0}"/>
              </a:ext>
            </a:extLst>
          </p:cNvPr>
          <p:cNvSpPr txBox="1"/>
          <p:nvPr/>
        </p:nvSpPr>
        <p:spPr>
          <a:xfrm>
            <a:off x="4400551" y="1397980"/>
            <a:ext cx="269484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4000" dirty="0"/>
              <a:t>Sijoittaja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538A429-165F-45FB-9118-6D32F64A566F}"/>
              </a:ext>
            </a:extLst>
          </p:cNvPr>
          <p:cNvSpPr txBox="1"/>
          <p:nvPr/>
        </p:nvSpPr>
        <p:spPr>
          <a:xfrm>
            <a:off x="129689" y="3286862"/>
            <a:ext cx="27717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Sijoittajien</a:t>
            </a:r>
          </a:p>
          <a:p>
            <a:r>
              <a:rPr lang="fi-FI" sz="1600" dirty="0"/>
              <a:t>tietopalvelu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271CD0F-8401-4086-98BC-9D5FBE3A9850}"/>
              </a:ext>
            </a:extLst>
          </p:cNvPr>
          <p:cNvSpPr txBox="1"/>
          <p:nvPr/>
        </p:nvSpPr>
        <p:spPr>
          <a:xfrm>
            <a:off x="6279421" y="3286862"/>
            <a:ext cx="277177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Suorat pk-sijoitukset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C968420-B424-44DB-A6E7-2D820887E3DE}"/>
              </a:ext>
            </a:extLst>
          </p:cNvPr>
          <p:cNvSpPr txBox="1"/>
          <p:nvPr/>
        </p:nvSpPr>
        <p:spPr>
          <a:xfrm>
            <a:off x="4321970" y="553888"/>
            <a:ext cx="2852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200" dirty="0" err="1"/>
              <a:t>Investment</a:t>
            </a:r>
            <a:r>
              <a:rPr lang="fi-FI" sz="1200" dirty="0"/>
              <a:t> </a:t>
            </a:r>
            <a:r>
              <a:rPr lang="fi-FI" sz="1200" dirty="0" err="1"/>
              <a:t>Intelligence</a:t>
            </a:r>
            <a:r>
              <a:rPr lang="fi-FI" sz="1200" dirty="0"/>
              <a:t> Oy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ADB2C28-3E85-4D78-B6AC-FCD1D8DED10F}"/>
              </a:ext>
            </a:extLst>
          </p:cNvPr>
          <p:cNvSpPr txBox="1"/>
          <p:nvPr/>
        </p:nvSpPr>
        <p:spPr>
          <a:xfrm>
            <a:off x="3204555" y="3286862"/>
            <a:ext cx="27717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Sijoittajien asiantuntijapalvelut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C151527-0047-41AB-B41D-BD9AC6064439}"/>
              </a:ext>
            </a:extLst>
          </p:cNvPr>
          <p:cNvSpPr txBox="1"/>
          <p:nvPr/>
        </p:nvSpPr>
        <p:spPr>
          <a:xfrm>
            <a:off x="9354287" y="3286862"/>
            <a:ext cx="277177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Sijoittamisen tutkimukset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21B8034-64B3-4E85-9483-AD974213A2BA}"/>
              </a:ext>
            </a:extLst>
          </p:cNvPr>
          <p:cNvSpPr txBox="1"/>
          <p:nvPr/>
        </p:nvSpPr>
        <p:spPr>
          <a:xfrm>
            <a:off x="129688" y="4432793"/>
            <a:ext cx="27717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Jotain</a:t>
            </a:r>
          </a:p>
          <a:p>
            <a:r>
              <a:rPr lang="fi-FI" sz="1600" dirty="0"/>
              <a:t>mitä en tiedä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2163FF0-EA45-4FED-AA0F-E54A559F8DB9}"/>
              </a:ext>
            </a:extLst>
          </p:cNvPr>
          <p:cNvSpPr txBox="1"/>
          <p:nvPr/>
        </p:nvSpPr>
        <p:spPr>
          <a:xfrm>
            <a:off x="3204554" y="4432793"/>
            <a:ext cx="27717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Jotain</a:t>
            </a:r>
          </a:p>
          <a:p>
            <a:r>
              <a:rPr lang="fi-FI" sz="1600" dirty="0"/>
              <a:t>uutta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E219E75-6D7E-45B2-A370-D82C9A3A8C0D}"/>
              </a:ext>
            </a:extLst>
          </p:cNvPr>
          <p:cNvSpPr txBox="1"/>
          <p:nvPr/>
        </p:nvSpPr>
        <p:spPr>
          <a:xfrm>
            <a:off x="6315565" y="4432792"/>
            <a:ext cx="27717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Jotain</a:t>
            </a:r>
          </a:p>
          <a:p>
            <a:r>
              <a:rPr lang="fi-FI" sz="1600" dirty="0"/>
              <a:t>uutta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91C505F-175C-4735-BC40-7F3CB952A048}"/>
              </a:ext>
            </a:extLst>
          </p:cNvPr>
          <p:cNvSpPr txBox="1"/>
          <p:nvPr/>
        </p:nvSpPr>
        <p:spPr>
          <a:xfrm>
            <a:off x="9354287" y="4432792"/>
            <a:ext cx="277177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sz="1600" dirty="0"/>
              <a:t>Jotain</a:t>
            </a:r>
          </a:p>
          <a:p>
            <a:r>
              <a:rPr lang="fi-FI" sz="1600" dirty="0"/>
              <a:t>uutta</a:t>
            </a:r>
          </a:p>
        </p:txBody>
      </p:sp>
      <p:sp>
        <p:nvSpPr>
          <p:cNvPr id="15" name="Kaari 14">
            <a:extLst>
              <a:ext uri="{FF2B5EF4-FFF2-40B4-BE49-F238E27FC236}">
                <a16:creationId xmlns:a16="http://schemas.microsoft.com/office/drawing/2014/main" id="{49E55D2C-E535-4F9B-A54A-4A911FADE825}"/>
              </a:ext>
            </a:extLst>
          </p:cNvPr>
          <p:cNvSpPr/>
          <p:nvPr/>
        </p:nvSpPr>
        <p:spPr>
          <a:xfrm>
            <a:off x="0" y="2281604"/>
            <a:ext cx="12192000" cy="2668465"/>
          </a:xfrm>
          <a:prstGeom prst="arc">
            <a:avLst>
              <a:gd name="adj1" fmla="val 10878219"/>
              <a:gd name="adj2" fmla="val 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9421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6E230-CFFF-4E9D-BEC3-9732142A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sitten?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8002BA5-59EB-4499-8A71-A501C1412ABC}"/>
              </a:ext>
            </a:extLst>
          </p:cNvPr>
          <p:cNvSpPr txBox="1">
            <a:spLocks noChangeArrowheads="1"/>
          </p:cNvSpPr>
          <p:nvPr/>
        </p:nvSpPr>
        <p:spPr>
          <a:xfrm>
            <a:off x="636494" y="1986336"/>
            <a:ext cx="9840058" cy="4525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Sisäinen viestintä, Stefan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Pääviestien tarkennus, Hannu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 err="1">
                <a:ea typeface="MS PGothic" pitchFamily="34" charset="-128"/>
              </a:rPr>
              <a:t>SFR:n</a:t>
            </a:r>
            <a:r>
              <a:rPr lang="fi-FI" sz="4800" dirty="0">
                <a:ea typeface="MS PGothic" pitchFamily="34" charset="-128"/>
              </a:rPr>
              <a:t> ja sijoittajapro.fi verkkosivun pikku-uudistus, helmikuun lopussa valmis, WP:n (tai </a:t>
            </a:r>
            <a:r>
              <a:rPr lang="fi-FI" sz="4800" dirty="0" err="1">
                <a:ea typeface="MS PGothic" pitchFamily="34" charset="-128"/>
              </a:rPr>
              <a:t>hubspotin</a:t>
            </a:r>
            <a:r>
              <a:rPr lang="fi-FI" sz="4800" dirty="0">
                <a:ea typeface="MS PGothic" pitchFamily="34" charset="-128"/>
              </a:rPr>
              <a:t>) päälle. Käyttäkää valmista </a:t>
            </a:r>
            <a:r>
              <a:rPr lang="fi-FI" sz="4800" dirty="0" err="1">
                <a:ea typeface="MS PGothic" pitchFamily="34" charset="-128"/>
              </a:rPr>
              <a:t>templatea</a:t>
            </a:r>
            <a:r>
              <a:rPr lang="fi-FI" sz="4800" dirty="0">
                <a:ea typeface="MS PGothic" pitchFamily="34" charset="-128"/>
              </a:rPr>
              <a:t> joko </a:t>
            </a:r>
            <a:r>
              <a:rPr lang="fi-FI" sz="4800" dirty="0" err="1">
                <a:ea typeface="MS PGothic" pitchFamily="34" charset="-128"/>
              </a:rPr>
              <a:t>templatemonsterista</a:t>
            </a:r>
            <a:r>
              <a:rPr lang="fi-FI" sz="4800" dirty="0">
                <a:ea typeface="MS PGothic" pitchFamily="34" charset="-128"/>
              </a:rPr>
              <a:t> tai </a:t>
            </a:r>
            <a:r>
              <a:rPr lang="fi-FI" sz="4800" dirty="0" err="1">
                <a:ea typeface="MS PGothic" pitchFamily="34" charset="-128"/>
              </a:rPr>
              <a:t>themeforestista</a:t>
            </a:r>
            <a:r>
              <a:rPr lang="fi-FI" sz="4800" dirty="0">
                <a:ea typeface="MS PGothic" pitchFamily="34" charset="-128"/>
              </a:rPr>
              <a:t> tai </a:t>
            </a:r>
            <a:r>
              <a:rPr lang="fi-FI" sz="4800" dirty="0" err="1">
                <a:ea typeface="MS PGothic" pitchFamily="34" charset="-128"/>
              </a:rPr>
              <a:t>Hubspotin</a:t>
            </a:r>
            <a:r>
              <a:rPr lang="fi-FI" sz="4800" dirty="0">
                <a:ea typeface="MS PGothic" pitchFamily="34" charset="-128"/>
              </a:rPr>
              <a:t> omia. Janika.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Somestrategian miettiminen, Siiri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Nettisivu-uudistus ottaen huomioon sateenvarjon. </a:t>
            </a:r>
          </a:p>
          <a:p>
            <a:pPr marL="1143000" lvl="1" indent="-914400">
              <a:lnSpc>
                <a:spcPct val="80000"/>
              </a:lnSpc>
              <a:buFont typeface="+mj-lt"/>
              <a:buAutoNum type="alphaLcParenR"/>
              <a:defRPr/>
            </a:pPr>
            <a:r>
              <a:rPr lang="fi-FI" sz="4600" dirty="0">
                <a:ea typeface="MS PGothic" pitchFamily="34" charset="-128"/>
              </a:rPr>
              <a:t>Sijoittaja –työkalut ja Sijoittaja –tietopalvelut, Timo. Hannu selittää </a:t>
            </a:r>
            <a:r>
              <a:rPr lang="fi-FI" sz="4600" dirty="0" err="1">
                <a:ea typeface="MS PGothic" pitchFamily="34" charset="-128"/>
              </a:rPr>
              <a:t>sateenvarjoajettelun</a:t>
            </a:r>
            <a:r>
              <a:rPr lang="fi-FI" sz="4600" dirty="0">
                <a:ea typeface="MS PGothic" pitchFamily="34" charset="-128"/>
              </a:rPr>
              <a:t> ja </a:t>
            </a:r>
            <a:r>
              <a:rPr lang="fi-FI" sz="4600" dirty="0" err="1">
                <a:ea typeface="MS PGothic" pitchFamily="34" charset="-128"/>
              </a:rPr>
              <a:t>huolehtíi</a:t>
            </a:r>
            <a:r>
              <a:rPr lang="fi-FI" sz="4600" dirty="0">
                <a:ea typeface="MS PGothic" pitchFamily="34" charset="-128"/>
              </a:rPr>
              <a:t>, että se otetaan huomioon.</a:t>
            </a:r>
          </a:p>
          <a:p>
            <a:pPr marL="228600" lvl="1" indent="0">
              <a:lnSpc>
                <a:spcPct val="80000"/>
              </a:lnSpc>
              <a:buNone/>
              <a:defRPr/>
            </a:pPr>
            <a:endParaRPr lang="fi-FI" sz="4600" dirty="0">
              <a:ea typeface="MS PGothic" pitchFamily="34" charset="-128"/>
            </a:endParaRPr>
          </a:p>
          <a:p>
            <a:pPr marL="228600" lvl="1" indent="0">
              <a:lnSpc>
                <a:spcPct val="80000"/>
              </a:lnSpc>
              <a:buNone/>
              <a:defRPr/>
            </a:pPr>
            <a:r>
              <a:rPr lang="fi-FI" sz="4600" dirty="0">
                <a:ea typeface="MS PGothic" pitchFamily="34" charset="-128"/>
              </a:rPr>
              <a:t>Pikkuhiljaa, kun uudistetaan muita</a:t>
            </a:r>
          </a:p>
          <a:p>
            <a:pPr marL="228600" lvl="1" indent="0">
              <a:lnSpc>
                <a:spcPct val="80000"/>
              </a:lnSpc>
              <a:buNone/>
              <a:defRPr/>
            </a:pPr>
            <a:r>
              <a:rPr lang="fi-FI" sz="4600" dirty="0">
                <a:ea typeface="MS PGothic" pitchFamily="34" charset="-128"/>
              </a:rPr>
              <a:t>materiaaleja, niin viesti tarkennetaan näihin periaatteisiin.</a:t>
            </a:r>
          </a:p>
          <a:p>
            <a:pPr marL="228600" lvl="1" indent="0">
              <a:lnSpc>
                <a:spcPct val="80000"/>
              </a:lnSpc>
              <a:buNone/>
              <a:defRPr/>
            </a:pPr>
            <a:endParaRPr lang="fi-FI" sz="4600" dirty="0">
              <a:ea typeface="MS PGothic" pitchFamily="34" charset="-128"/>
            </a:endParaRP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endParaRPr lang="fi-FI" sz="4800" dirty="0">
              <a:ea typeface="MS PGothic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fi-FI" sz="48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864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6E230-CFFF-4E9D-BEC3-9732142A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Nopea uudistus www-sivuille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8002BA5-59EB-4499-8A71-A501C1412ABC}"/>
              </a:ext>
            </a:extLst>
          </p:cNvPr>
          <p:cNvSpPr txBox="1">
            <a:spLocks noChangeArrowheads="1"/>
          </p:cNvSpPr>
          <p:nvPr/>
        </p:nvSpPr>
        <p:spPr>
          <a:xfrm>
            <a:off x="636494" y="1986336"/>
            <a:ext cx="9840058" cy="4525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 err="1">
                <a:ea typeface="MS PGothic" pitchFamily="34" charset="-128"/>
              </a:rPr>
              <a:t>SFR:n</a:t>
            </a:r>
            <a:r>
              <a:rPr lang="fi-FI" sz="4800" dirty="0">
                <a:ea typeface="MS PGothic" pitchFamily="34" charset="-128"/>
              </a:rPr>
              <a:t> ja sijoittajapro.fi verkkosivun pikku-uudistus, helmikuun lopussa valmis.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SFR ja sijoittajapro.fi samalle nettisivulle, jaotellaan esim. väreillä eri osioksi. Käyttäkää uusia nimikkeitä ja sateenvarjoideaa.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Lyhyt projektisuunnitelma, jossa aikataulu, välikatselmuspisteet ja </a:t>
            </a:r>
            <a:r>
              <a:rPr lang="fi-FI" sz="4800" dirty="0" err="1">
                <a:ea typeface="MS PGothic" pitchFamily="34" charset="-128"/>
              </a:rPr>
              <a:t>vastuushenkilö</a:t>
            </a:r>
            <a:r>
              <a:rPr lang="fi-FI" sz="4800" dirty="0">
                <a:ea typeface="MS PGothic" pitchFamily="34" charset="-128"/>
              </a:rPr>
              <a:t>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Tehkää aikataulu, jossa eri prioriteetit julkaisuajankohdasta.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Rautalankamalli, missä myös sisällöt lyhyesti.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WP tai </a:t>
            </a:r>
            <a:r>
              <a:rPr lang="fi-FI" sz="4800" dirty="0" err="1">
                <a:ea typeface="MS PGothic" pitchFamily="34" charset="-128"/>
              </a:rPr>
              <a:t>Hubspot</a:t>
            </a:r>
            <a:r>
              <a:rPr lang="fi-FI" sz="4800" dirty="0">
                <a:ea typeface="MS PGothic" pitchFamily="34" charset="-128"/>
              </a:rPr>
              <a:t>. Käyttäkää valmista </a:t>
            </a:r>
            <a:r>
              <a:rPr lang="fi-FI" sz="4800" dirty="0" err="1">
                <a:ea typeface="MS PGothic" pitchFamily="34" charset="-128"/>
              </a:rPr>
              <a:t>templatea</a:t>
            </a:r>
            <a:r>
              <a:rPr lang="fi-FI" sz="4800" dirty="0">
                <a:ea typeface="MS PGothic" pitchFamily="34" charset="-128"/>
              </a:rPr>
              <a:t> joko </a:t>
            </a:r>
            <a:r>
              <a:rPr lang="fi-FI" sz="4800" dirty="0" err="1">
                <a:ea typeface="MS PGothic" pitchFamily="34" charset="-128"/>
              </a:rPr>
              <a:t>templatemonsterista</a:t>
            </a:r>
            <a:r>
              <a:rPr lang="fi-FI" sz="4800" dirty="0">
                <a:ea typeface="MS PGothic" pitchFamily="34" charset="-128"/>
              </a:rPr>
              <a:t>, </a:t>
            </a:r>
            <a:r>
              <a:rPr lang="fi-FI" sz="4800" dirty="0" err="1">
                <a:ea typeface="MS PGothic" pitchFamily="34" charset="-128"/>
              </a:rPr>
              <a:t>themeforestista</a:t>
            </a:r>
            <a:r>
              <a:rPr lang="fi-FI" sz="4800" dirty="0">
                <a:ea typeface="MS PGothic" pitchFamily="34" charset="-128"/>
              </a:rPr>
              <a:t> tai </a:t>
            </a:r>
            <a:r>
              <a:rPr lang="fi-FI" sz="4800" dirty="0" err="1">
                <a:ea typeface="MS PGothic" pitchFamily="34" charset="-128"/>
              </a:rPr>
              <a:t>Hubspotin</a:t>
            </a:r>
            <a:r>
              <a:rPr lang="fi-FI" sz="4800" dirty="0">
                <a:ea typeface="MS PGothic" pitchFamily="34" charset="-128"/>
              </a:rPr>
              <a:t> omia. Janika päävastuussa.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Valitkaa pohja, joka tukee jatkossa monikielisyyttä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Sisällöt (tekstit ja kuvat) kuntoon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Lanseeraus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endParaRPr lang="fi-FI" sz="4800" dirty="0">
              <a:ea typeface="MS PGothic" pitchFamily="34" charset="-128"/>
            </a:endParaRP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endParaRPr lang="fi-FI" sz="4800" dirty="0">
              <a:ea typeface="MS PGothic" pitchFamily="34" charset="-128"/>
            </a:endParaRPr>
          </a:p>
          <a:p>
            <a:pPr marL="228600" lvl="1" indent="0">
              <a:lnSpc>
                <a:spcPct val="80000"/>
              </a:lnSpc>
              <a:buNone/>
              <a:defRPr/>
            </a:pPr>
            <a:endParaRPr lang="fi-FI" sz="4600" dirty="0">
              <a:ea typeface="MS PGothic" pitchFamily="34" charset="-128"/>
            </a:endParaRP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endParaRPr lang="fi-FI" sz="4800" dirty="0">
              <a:ea typeface="MS PGothic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fi-FI" sz="48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767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9412" y="2279832"/>
            <a:ext cx="8522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>
                <a:solidFill>
                  <a:schemeClr val="tx1"/>
                </a:solidFill>
              </a:rPr>
              <a:t>(Internet)markkinointi</a:t>
            </a:r>
          </a:p>
        </p:txBody>
      </p:sp>
    </p:spTree>
    <p:extLst>
      <p:ext uri="{BB962C8B-B14F-4D97-AF65-F5344CB8AC3E}">
        <p14:creationId xmlns:p14="http://schemas.microsoft.com/office/powerpoint/2010/main" val="2764354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</a:rPr>
              <a:t>Internetmarkkinoinnin </a:t>
            </a:r>
            <a:r>
              <a:rPr lang="fi-FI" dirty="0" err="1">
                <a:solidFill>
                  <a:schemeClr val="tx1"/>
                </a:solidFill>
              </a:rPr>
              <a:t>työkaluNNE</a:t>
            </a:r>
            <a:endParaRPr lang="fi-FI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484313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Hakukoneoptimointi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Sähköinen suoramarkkinointi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Klikkipohjainen markkinointi (esim. Facebook, </a:t>
            </a:r>
            <a:r>
              <a:rPr lang="fi-FI" sz="4400" dirty="0" err="1">
                <a:ea typeface="MS PGothic" pitchFamily="34" charset="-128"/>
              </a:rPr>
              <a:t>Ads</a:t>
            </a:r>
            <a:r>
              <a:rPr lang="fi-FI" sz="4400" dirty="0">
                <a:ea typeface="MS PGothic" pitchFamily="34" charset="-128"/>
              </a:rPr>
              <a:t> ja </a:t>
            </a:r>
            <a:r>
              <a:rPr lang="fi-FI" sz="4400" dirty="0" err="1">
                <a:ea typeface="MS PGothic" pitchFamily="34" charset="-128"/>
              </a:rPr>
              <a:t>affiliatet</a:t>
            </a:r>
            <a:r>
              <a:rPr lang="fi-FI" sz="4400" dirty="0">
                <a:ea typeface="MS PGothic" pitchFamily="34" charset="-128"/>
              </a:rPr>
              <a:t>)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Kotisivut ja niiden konversion kasvattaminen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Sosiaalinen media, sis. myös videot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sz="4400" dirty="0">
                <a:ea typeface="MS PGothic" pitchFamily="34" charset="-128"/>
              </a:rPr>
              <a:t>+ Muut omat mediat</a:t>
            </a:r>
          </a:p>
          <a:p>
            <a:pPr eaLnBrk="1" hangingPunct="1">
              <a:lnSpc>
                <a:spcPct val="80000"/>
              </a:lnSpc>
              <a:defRPr/>
            </a:pPr>
            <a:endParaRPr lang="fi-FI" sz="44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Calibri" panose="020F0502020204030204" pitchFamily="34" charset="0"/>
              <a:buNone/>
              <a:defRPr/>
            </a:pPr>
            <a:endParaRPr lang="fi-FI" sz="44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i-FI" sz="44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964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9413" y="2279832"/>
            <a:ext cx="7200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 err="1">
                <a:solidFill>
                  <a:schemeClr val="tx1"/>
                </a:solidFill>
              </a:rPr>
              <a:t>Suppilointi</a:t>
            </a:r>
            <a:endParaRPr lang="fi-FI" altLang="fi-FI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6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Suodatin">
            <a:extLst>
              <a:ext uri="{FF2B5EF4-FFF2-40B4-BE49-F238E27FC236}">
                <a16:creationId xmlns:a16="http://schemas.microsoft.com/office/drawing/2014/main" id="{10136553-14CF-4697-A7EB-BF1D5DCF3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0796" y="966978"/>
            <a:ext cx="4924044" cy="4924044"/>
          </a:xfrm>
          <a:prstGeom prst="rect">
            <a:avLst/>
          </a:prstGeom>
        </p:spPr>
      </p:pic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92466" y="1535895"/>
            <a:ext cx="4924044" cy="4525963"/>
          </a:xfrm>
        </p:spPr>
        <p:txBody>
          <a:bodyPr>
            <a:normAutofit fontScale="85000" lnSpcReduction="20000"/>
          </a:bodyPr>
          <a:lstStyle/>
          <a:p>
            <a:pPr marL="557199" indent="-557199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/>
              <a:t>SEO, ADS tai FB </a:t>
            </a:r>
            <a:r>
              <a:rPr lang="en-GB" altLang="fi-FI" sz="3300" dirty="0" err="1"/>
              <a:t>tekoäly</a:t>
            </a:r>
            <a:r>
              <a:rPr lang="en-GB" altLang="fi-FI" sz="3300" dirty="0"/>
              <a:t>: </a:t>
            </a:r>
            <a:r>
              <a:rPr lang="en-GB" altLang="fi-FI" sz="3300" dirty="0" err="1"/>
              <a:t>ilmainen</a:t>
            </a:r>
            <a:r>
              <a:rPr lang="en-GB" altLang="fi-FI" sz="3300" dirty="0"/>
              <a:t> </a:t>
            </a:r>
            <a:r>
              <a:rPr lang="en-GB" altLang="fi-FI" sz="3300" dirty="0" err="1"/>
              <a:t>sisältö</a:t>
            </a:r>
            <a:endParaRPr lang="en-GB" altLang="fi-FI" sz="3300" dirty="0"/>
          </a:p>
          <a:p>
            <a:pPr marL="3409865" lvl="5" indent="-514338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/>
          </a:p>
          <a:p>
            <a:pPr marL="557199" indent="-557199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 err="1"/>
              <a:t>Uutiskirje</a:t>
            </a:r>
            <a:r>
              <a:rPr lang="en-GB" altLang="fi-FI" sz="3300" dirty="0"/>
              <a:t>, </a:t>
            </a:r>
            <a:r>
              <a:rPr lang="en-GB" altLang="fi-FI" sz="3300" dirty="0" err="1"/>
              <a:t>rema</a:t>
            </a:r>
            <a:r>
              <a:rPr lang="en-GB" altLang="fi-FI" sz="3300" dirty="0"/>
              <a:t>, some: </a:t>
            </a:r>
            <a:r>
              <a:rPr lang="en-GB" altLang="fi-FI" sz="3300" dirty="0" err="1"/>
              <a:t>ländäri</a:t>
            </a:r>
            <a:r>
              <a:rPr lang="en-GB" altLang="fi-FI" sz="3300" dirty="0"/>
              <a:t>: </a:t>
            </a:r>
            <a:r>
              <a:rPr lang="en-GB" altLang="fi-FI" sz="3300" dirty="0" err="1"/>
              <a:t>ilmaiset</a:t>
            </a:r>
            <a:r>
              <a:rPr lang="en-GB" altLang="fi-FI" sz="3300" dirty="0"/>
              <a:t> </a:t>
            </a:r>
            <a:r>
              <a:rPr lang="en-GB" altLang="fi-FI" sz="3300" dirty="0" err="1"/>
              <a:t>extrasisällöt</a:t>
            </a:r>
            <a:r>
              <a:rPr lang="en-GB" altLang="fi-FI" sz="3300" dirty="0"/>
              <a:t> tai </a:t>
            </a:r>
            <a:r>
              <a:rPr lang="en-GB" altLang="fi-FI" sz="3300" dirty="0" err="1"/>
              <a:t>kokeilut</a:t>
            </a:r>
            <a:r>
              <a:rPr lang="en-GB" altLang="fi-FI" sz="3300" dirty="0"/>
              <a:t> (</a:t>
            </a:r>
            <a:r>
              <a:rPr lang="en-GB" altLang="fi-FI" sz="3300" dirty="0" err="1"/>
              <a:t>liidimagneetit</a:t>
            </a:r>
            <a:r>
              <a:rPr lang="en-GB" altLang="fi-FI" sz="3300" dirty="0"/>
              <a:t>)</a:t>
            </a:r>
          </a:p>
          <a:p>
            <a:pPr marL="557199" indent="-557199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/>
          </a:p>
          <a:p>
            <a:pPr marL="557199" indent="-557199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/>
          </a:p>
          <a:p>
            <a:pPr marL="557199" indent="-557199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 err="1"/>
              <a:t>Uutiskirje</a:t>
            </a:r>
            <a:r>
              <a:rPr lang="en-GB" altLang="fi-FI" sz="3300" dirty="0"/>
              <a:t>, </a:t>
            </a:r>
            <a:r>
              <a:rPr lang="en-GB" altLang="fi-FI" sz="3300" dirty="0" err="1"/>
              <a:t>rema</a:t>
            </a:r>
            <a:r>
              <a:rPr lang="en-GB" altLang="fi-FI" sz="3300" dirty="0"/>
              <a:t>, some: </a:t>
            </a:r>
            <a:r>
              <a:rPr lang="en-GB" altLang="fi-FI" sz="3300" dirty="0" err="1"/>
              <a:t>ländäri</a:t>
            </a:r>
            <a:r>
              <a:rPr lang="en-GB" altLang="fi-FI" sz="3300" dirty="0"/>
              <a:t> </a:t>
            </a:r>
            <a:r>
              <a:rPr lang="en-GB" altLang="fi-FI" sz="3300" dirty="0" err="1"/>
              <a:t>ja</a:t>
            </a:r>
            <a:r>
              <a:rPr lang="en-GB" altLang="fi-FI" sz="3300" dirty="0"/>
              <a:t> </a:t>
            </a:r>
            <a:r>
              <a:rPr lang="en-GB" altLang="fi-FI" sz="3300" dirty="0" err="1"/>
              <a:t>myynti</a:t>
            </a:r>
            <a:endParaRPr lang="en-GB" altLang="fi-FI" sz="3300" dirty="0"/>
          </a:p>
          <a:p>
            <a:pPr marL="514338" indent="-514338"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>
              <a:solidFill>
                <a:schemeClr val="bg1"/>
              </a:solidFill>
            </a:endParaRPr>
          </a:p>
          <a:p>
            <a:pPr algn="r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21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46049-D6A1-4E42-83DE-9E2C9B83476C}"/>
              </a:ext>
            </a:extLst>
          </p:cNvPr>
          <p:cNvSpPr txBox="1">
            <a:spLocks noChangeArrowheads="1"/>
          </p:cNvSpPr>
          <p:nvPr/>
        </p:nvSpPr>
        <p:spPr>
          <a:xfrm>
            <a:off x="905005" y="1500901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343235"/>
                </a:solidFill>
                <a:latin typeface="Edmondsans Regular"/>
                <a:ea typeface="+mn-ea"/>
                <a:cs typeface="Edmondsans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343235"/>
                </a:solidFill>
                <a:latin typeface="Edmondsans Regular"/>
                <a:ea typeface="+mn-ea"/>
                <a:cs typeface="Edmondsans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0" i="0" kern="1200">
                <a:solidFill>
                  <a:srgbClr val="343235"/>
                </a:solidFill>
                <a:latin typeface="Edmondsans Regular"/>
                <a:ea typeface="+mn-ea"/>
                <a:cs typeface="Edmondsans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b="0" i="0" kern="1200">
                <a:solidFill>
                  <a:srgbClr val="343235"/>
                </a:solidFill>
                <a:latin typeface="Edmondsans Regular"/>
                <a:ea typeface="+mn-ea"/>
                <a:cs typeface="Edmondsans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b="0" i="0" kern="1200">
                <a:solidFill>
                  <a:srgbClr val="343235"/>
                </a:solidFill>
                <a:latin typeface="Edmondsans Regular"/>
                <a:ea typeface="+mn-ea"/>
                <a:cs typeface="Edmond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7199" indent="-557199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 err="1"/>
              <a:t>Prospektointi</a:t>
            </a:r>
            <a:endParaRPr lang="en-GB" altLang="fi-FI" sz="3300" dirty="0"/>
          </a:p>
          <a:p>
            <a:pPr marL="514338" indent="-514338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 err="1"/>
              <a:t>Tarkentaminen</a:t>
            </a:r>
            <a:endParaRPr lang="en-GB" altLang="fi-FI" sz="3300" dirty="0"/>
          </a:p>
          <a:p>
            <a:pPr marL="514338" indent="-514338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/>
          </a:p>
          <a:p>
            <a:pPr marL="557199" indent="-557199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 err="1"/>
              <a:t>Kiinniotto</a:t>
            </a:r>
            <a:endParaRPr lang="en-GB" altLang="fi-FI" sz="3300" dirty="0"/>
          </a:p>
          <a:p>
            <a:pPr marL="557199" indent="-557199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/>
          </a:p>
          <a:p>
            <a:pPr marL="557199" indent="-557199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/>
          </a:p>
          <a:p>
            <a:pPr marL="557199" indent="-557199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r>
              <a:rPr lang="en-GB" altLang="fi-FI" sz="3300" dirty="0" err="1"/>
              <a:t>Aktivointi</a:t>
            </a:r>
            <a:endParaRPr lang="en-GB" altLang="fi-FI" sz="3300" dirty="0"/>
          </a:p>
          <a:p>
            <a:pPr marL="514338" indent="-514338"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3300" dirty="0">
              <a:solidFill>
                <a:schemeClr val="bg1"/>
              </a:solidFill>
            </a:endParaRPr>
          </a:p>
          <a:p>
            <a:pPr>
              <a:buSzPct val="123000"/>
              <a:buFont typeface="+mj-lt"/>
              <a:buAutoNum type="arabicPeriod"/>
              <a:tabLst>
                <a:tab pos="334558" algn="l"/>
                <a:tab pos="671497" algn="l"/>
                <a:tab pos="1008435" algn="l"/>
                <a:tab pos="1345373" algn="l"/>
                <a:tab pos="1682313" algn="l"/>
                <a:tab pos="2019250" algn="l"/>
                <a:tab pos="2356188" algn="l"/>
                <a:tab pos="2693127" algn="l"/>
                <a:tab pos="3030066" algn="l"/>
                <a:tab pos="3367004" algn="l"/>
                <a:tab pos="3703942" algn="l"/>
                <a:tab pos="4040880" algn="l"/>
                <a:tab pos="4377820" algn="l"/>
                <a:tab pos="4714757" algn="l"/>
                <a:tab pos="5051696" algn="l"/>
                <a:tab pos="5388635" algn="l"/>
                <a:tab pos="5725573" algn="l"/>
                <a:tab pos="6062511" algn="l"/>
                <a:tab pos="6399451" algn="l"/>
                <a:tab pos="6736388" algn="l"/>
              </a:tabLst>
            </a:pPr>
            <a:endParaRPr lang="en-GB" altLang="fi-FI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8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449962" y="284176"/>
            <a:ext cx="5094980" cy="150876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77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3A3A3A"/>
              </a:buClr>
              <a:buSzPct val="100000"/>
              <a:defRPr/>
            </a:pPr>
            <a:r>
              <a:rPr lang="en-US" sz="4000" cap="all">
                <a:solidFill>
                  <a:schemeClr val="bg2"/>
                </a:solidFill>
                <a:latin typeface="+mj-lt"/>
                <a:ea typeface="+mj-ea"/>
                <a:cs typeface="+mj-cs"/>
              </a:rPr>
              <a:t>1. vaihe</a:t>
            </a:r>
          </a:p>
        </p:txBody>
      </p:sp>
      <p:pic>
        <p:nvPicPr>
          <p:cNvPr id="5" name="Kuva 4" descr="Kuva, joka sisältää kohteen eläin, nisäkäs&#10;&#10;Kuvaus luotu automaattisesti">
            <a:extLst>
              <a:ext uri="{FF2B5EF4-FFF2-40B4-BE49-F238E27FC236}">
                <a16:creationId xmlns:a16="http://schemas.microsoft.com/office/drawing/2014/main" id="{C5B2012A-264B-4936-BFDB-F8AC82932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81"/>
          <a:stretch/>
        </p:blipFill>
        <p:spPr>
          <a:xfrm>
            <a:off x="634276" y="598634"/>
            <a:ext cx="4851141" cy="56192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29D6F2-83DB-4EB6-8FC8-7F15BFA597DE}"/>
              </a:ext>
            </a:extLst>
          </p:cNvPr>
          <p:cNvSpPr txBox="1">
            <a:spLocks noChangeArrowheads="1"/>
          </p:cNvSpPr>
          <p:nvPr/>
        </p:nvSpPr>
        <p:spPr>
          <a:xfrm>
            <a:off x="6454363" y="2011680"/>
            <a:ext cx="5090579" cy="4206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Saada</a:t>
            </a:r>
            <a:r>
              <a:rPr lang="en-US" dirty="0"/>
              <a:t> </a:t>
            </a:r>
            <a:r>
              <a:rPr lang="en-US" dirty="0" err="1"/>
              <a:t>asiakkaan</a:t>
            </a:r>
            <a:r>
              <a:rPr lang="en-US" dirty="0"/>
              <a:t> </a:t>
            </a:r>
            <a:r>
              <a:rPr lang="en-US" dirty="0" err="1"/>
              <a:t>huomio</a:t>
            </a:r>
            <a:r>
              <a:rPr lang="en-US" dirty="0"/>
              <a:t> </a:t>
            </a:r>
            <a:r>
              <a:rPr lang="en-US" dirty="0" err="1"/>
              <a:t>sisältömarkkinoinnilla</a:t>
            </a:r>
            <a:r>
              <a:rPr lang="en-US" dirty="0"/>
              <a:t> tai </a:t>
            </a:r>
            <a:r>
              <a:rPr lang="en-US" dirty="0" err="1"/>
              <a:t>muulla</a:t>
            </a:r>
            <a:r>
              <a:rPr lang="en-US" dirty="0"/>
              <a:t> </a:t>
            </a:r>
            <a:r>
              <a:rPr lang="en-US" dirty="0" err="1"/>
              <a:t>kiinnostavalla</a:t>
            </a:r>
            <a:r>
              <a:rPr lang="en-US" dirty="0"/>
              <a:t> </a:t>
            </a:r>
            <a:r>
              <a:rPr lang="en-US" dirty="0" err="1"/>
              <a:t>sisällöllä</a:t>
            </a:r>
            <a:r>
              <a:rPr lang="en-US" dirty="0"/>
              <a:t> (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viraalivideot</a:t>
            </a:r>
            <a:r>
              <a:rPr lang="en-US" dirty="0"/>
              <a:t>)</a:t>
            </a:r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Houkutella</a:t>
            </a:r>
            <a:r>
              <a:rPr lang="en-US" dirty="0"/>
              <a:t> </a:t>
            </a:r>
            <a:r>
              <a:rPr lang="en-US" dirty="0" err="1"/>
              <a:t>hänet</a:t>
            </a:r>
            <a:r>
              <a:rPr lang="en-US" dirty="0"/>
              <a:t> </a:t>
            </a:r>
            <a:r>
              <a:rPr lang="en-US" dirty="0" err="1"/>
              <a:t>käymään</a:t>
            </a:r>
            <a:r>
              <a:rPr lang="en-US" dirty="0"/>
              <a:t> </a:t>
            </a:r>
            <a:r>
              <a:rPr lang="en-US" dirty="0" err="1"/>
              <a:t>sivulla</a:t>
            </a:r>
            <a:r>
              <a:rPr lang="en-US" dirty="0"/>
              <a:t> </a:t>
            </a:r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Houkutellaan</a:t>
            </a:r>
            <a:r>
              <a:rPr lang="en-US" dirty="0"/>
              <a:t> </a:t>
            </a:r>
            <a:r>
              <a:rPr lang="en-US" dirty="0" err="1"/>
              <a:t>antamaan</a:t>
            </a:r>
            <a:r>
              <a:rPr lang="en-US" dirty="0"/>
              <a:t> </a:t>
            </a:r>
            <a:r>
              <a:rPr lang="en-US" dirty="0" err="1"/>
              <a:t>sähköposti</a:t>
            </a:r>
            <a:r>
              <a:rPr lang="en-US" dirty="0"/>
              <a:t>, </a:t>
            </a:r>
            <a:r>
              <a:rPr lang="en-US" dirty="0" err="1"/>
              <a:t>asennetaan</a:t>
            </a:r>
            <a:r>
              <a:rPr lang="en-US" dirty="0"/>
              <a:t> </a:t>
            </a:r>
            <a:r>
              <a:rPr lang="en-US" dirty="0" err="1"/>
              <a:t>pikselit</a:t>
            </a:r>
            <a:r>
              <a:rPr lang="en-US" dirty="0"/>
              <a:t> ja </a:t>
            </a:r>
            <a:r>
              <a:rPr lang="en-US" dirty="0" err="1"/>
              <a:t>liittymään</a:t>
            </a:r>
            <a:r>
              <a:rPr lang="en-US" dirty="0"/>
              <a:t> </a:t>
            </a:r>
            <a:r>
              <a:rPr lang="en-US" dirty="0" err="1"/>
              <a:t>someen</a:t>
            </a:r>
            <a:r>
              <a:rPr lang="en-US" dirty="0"/>
              <a:t> </a:t>
            </a:r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 ++ </a:t>
            </a:r>
            <a:r>
              <a:rPr lang="en-US" dirty="0" err="1"/>
              <a:t>Hakukoneoptimointi</a:t>
            </a: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++ </a:t>
            </a:r>
            <a:r>
              <a:rPr lang="en-US" dirty="0" err="1"/>
              <a:t>Automaattiset</a:t>
            </a:r>
            <a:r>
              <a:rPr lang="en-US" dirty="0"/>
              <a:t> </a:t>
            </a:r>
            <a:r>
              <a:rPr lang="en-US" dirty="0" err="1"/>
              <a:t>sähköpostisuorat</a:t>
            </a: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 marL="0"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437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202919" y="284176"/>
            <a:ext cx="9784080" cy="150876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77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3A3A3A"/>
              </a:buClr>
              <a:buSzPct val="100000"/>
              <a:defRPr/>
            </a:pPr>
            <a:r>
              <a:rPr lang="en-US" sz="4000" cap="all">
                <a:solidFill>
                  <a:schemeClr val="bg2"/>
                </a:solidFill>
                <a:latin typeface="+mj-lt"/>
                <a:ea typeface="+mj-ea"/>
                <a:cs typeface="+mj-cs"/>
              </a:rPr>
              <a:t>2. vaihe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9D6F2-83DB-4EB6-8FC8-7F15BFA597DE}"/>
              </a:ext>
            </a:extLst>
          </p:cNvPr>
          <p:cNvSpPr txBox="1">
            <a:spLocks noChangeArrowheads="1"/>
          </p:cNvSpPr>
          <p:nvPr/>
        </p:nvSpPr>
        <p:spPr>
          <a:xfrm>
            <a:off x="736927" y="2011680"/>
            <a:ext cx="6263640" cy="4206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Saada</a:t>
            </a:r>
            <a:r>
              <a:rPr lang="en-US" dirty="0"/>
              <a:t> </a:t>
            </a:r>
            <a:r>
              <a:rPr lang="en-US" dirty="0" err="1"/>
              <a:t>asiakas</a:t>
            </a:r>
            <a:r>
              <a:rPr lang="en-US" dirty="0"/>
              <a:t> </a:t>
            </a:r>
            <a:r>
              <a:rPr lang="en-US" dirty="0" err="1"/>
              <a:t>kiinnostumaan</a:t>
            </a:r>
            <a:r>
              <a:rPr lang="en-US" dirty="0"/>
              <a:t> </a:t>
            </a:r>
            <a:r>
              <a:rPr lang="en-US" dirty="0" err="1"/>
              <a:t>yrityksen</a:t>
            </a:r>
            <a:r>
              <a:rPr lang="en-US" dirty="0"/>
              <a:t> </a:t>
            </a:r>
            <a:r>
              <a:rPr lang="en-US" dirty="0" err="1"/>
              <a:t>palveluista</a:t>
            </a: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Kohdentaa</a:t>
            </a:r>
            <a:r>
              <a:rPr lang="en-US" dirty="0"/>
              <a:t> </a:t>
            </a:r>
            <a:r>
              <a:rPr lang="en-US" dirty="0" err="1"/>
              <a:t>juuri</a:t>
            </a:r>
            <a:r>
              <a:rPr lang="en-US" dirty="0"/>
              <a:t> </a:t>
            </a:r>
            <a:r>
              <a:rPr lang="en-US" dirty="0" err="1"/>
              <a:t>hänelle</a:t>
            </a:r>
            <a:r>
              <a:rPr lang="en-US" dirty="0"/>
              <a:t> </a:t>
            </a:r>
            <a:r>
              <a:rPr lang="en-US" dirty="0" err="1"/>
              <a:t>Facebookissa</a:t>
            </a:r>
            <a:r>
              <a:rPr lang="en-US" dirty="0"/>
              <a:t> tai </a:t>
            </a:r>
            <a:r>
              <a:rPr lang="en-US" dirty="0" err="1"/>
              <a:t>muussa</a:t>
            </a:r>
            <a:r>
              <a:rPr lang="en-US" dirty="0"/>
              <a:t> </a:t>
            </a:r>
            <a:r>
              <a:rPr lang="en-US" dirty="0" err="1"/>
              <a:t>kanavassa</a:t>
            </a:r>
            <a:r>
              <a:rPr lang="en-US" dirty="0"/>
              <a:t> </a:t>
            </a:r>
            <a:r>
              <a:rPr lang="en-US" dirty="0" err="1"/>
              <a:t>tuotemarkkinointia</a:t>
            </a:r>
            <a:r>
              <a:rPr lang="en-US" dirty="0"/>
              <a:t> </a:t>
            </a:r>
            <a:r>
              <a:rPr lang="en-US" dirty="0" err="1"/>
              <a:t>esimerkiksi</a:t>
            </a:r>
            <a:r>
              <a:rPr lang="en-US" dirty="0"/>
              <a:t> </a:t>
            </a:r>
            <a:r>
              <a:rPr lang="en-US" dirty="0" err="1"/>
              <a:t>remarketingin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 </a:t>
            </a:r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Myydään</a:t>
            </a:r>
            <a:r>
              <a:rPr lang="en-US" dirty="0"/>
              <a:t> </a:t>
            </a:r>
            <a:r>
              <a:rPr lang="en-US" dirty="0" err="1"/>
              <a:t>palvelu</a:t>
            </a:r>
            <a:r>
              <a:rPr lang="en-US" dirty="0"/>
              <a:t> tai </a:t>
            </a:r>
            <a:r>
              <a:rPr lang="en-US" dirty="0" err="1"/>
              <a:t>tuote</a:t>
            </a: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 marL="0"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 </a:t>
            </a:r>
          </a:p>
        </p:txBody>
      </p:sp>
      <p:pic>
        <p:nvPicPr>
          <p:cNvPr id="5" name="Kuva 4" descr="Kuva, joka sisältää kohteen tie, auto, näyttökuva&#10;&#10;Kuvaus luotu automaattisesti">
            <a:extLst>
              <a:ext uri="{FF2B5EF4-FFF2-40B4-BE49-F238E27FC236}">
                <a16:creationId xmlns:a16="http://schemas.microsoft.com/office/drawing/2014/main" id="{5FC59CBE-3306-4F9A-BF52-EADDA82BB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" r="2756" b="1"/>
          <a:stretch/>
        </p:blipFill>
        <p:spPr>
          <a:xfrm>
            <a:off x="7265325" y="1309411"/>
            <a:ext cx="4342220" cy="5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0271" y="2390776"/>
            <a:ext cx="10636623" cy="1470025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3600" b="1" dirty="0">
                <a:ea typeface="ＭＳ Ｐゴシック" panose="020B0600070205080204" pitchFamily="34" charset="-128"/>
              </a:rPr>
              <a:t>www.ilkkakauppinen.com/sijoittajafi</a:t>
            </a:r>
          </a:p>
        </p:txBody>
      </p:sp>
    </p:spTree>
    <p:extLst>
      <p:ext uri="{BB962C8B-B14F-4D97-AF65-F5344CB8AC3E}">
        <p14:creationId xmlns:p14="http://schemas.microsoft.com/office/powerpoint/2010/main" val="56588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995614" y="3084513"/>
            <a:ext cx="695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endParaRPr lang="fi-FI" altLang="fi-FI" sz="1800">
              <a:solidFill>
                <a:schemeClr val="tx1"/>
              </a:solidFill>
            </a:endParaRPr>
          </a:p>
        </p:txBody>
      </p:sp>
      <p:pic>
        <p:nvPicPr>
          <p:cNvPr id="3" name="Kuva 2" descr="Kattavaan aallon sivu näkymä Swirling">
            <a:extLst>
              <a:ext uri="{FF2B5EF4-FFF2-40B4-BE49-F238E27FC236}">
                <a16:creationId xmlns:a16="http://schemas.microsoft.com/office/drawing/2014/main" id="{EF842798-0D04-4BC6-8038-C6D925F3E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126" y="-766418"/>
            <a:ext cx="12586252" cy="8390835"/>
          </a:xfrm>
          <a:prstGeom prst="rect">
            <a:avLst/>
          </a:prstGeom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87978" y="3634606"/>
            <a:ext cx="10450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fi-FI" sz="7200">
                <a:solidFill>
                  <a:schemeClr val="tx1"/>
                </a:solidFill>
                <a:latin typeface="+mj-lt"/>
              </a:rPr>
              <a:t>ORKESTROITU KAMPANJA</a:t>
            </a:r>
          </a:p>
          <a:p>
            <a:pPr algn="ctr">
              <a:spcBef>
                <a:spcPct val="0"/>
              </a:spcBef>
              <a:buNone/>
            </a:pPr>
            <a:endParaRPr lang="en-GB" altLang="fi-FI" sz="7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9950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9413" y="2279832"/>
            <a:ext cx="7200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>
                <a:solidFill>
                  <a:schemeClr val="tx1"/>
                </a:solidFill>
              </a:rPr>
              <a:t>Esimerkkejä kampanjoista</a:t>
            </a:r>
          </a:p>
        </p:txBody>
      </p:sp>
    </p:spTree>
    <p:extLst>
      <p:ext uri="{BB962C8B-B14F-4D97-AF65-F5344CB8AC3E}">
        <p14:creationId xmlns:p14="http://schemas.microsoft.com/office/powerpoint/2010/main" val="215107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774825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 err="1">
                <a:solidFill>
                  <a:schemeClr val="tx1"/>
                </a:solidFill>
                <a:ea typeface="ＭＳ Ｐゴシック" charset="0"/>
              </a:rPr>
              <a:t>Pikkukamppis</a:t>
            </a:r>
            <a:endParaRPr lang="fi-FI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484313"/>
            <a:ext cx="9101260" cy="4525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Esim. viikonloppu.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Kerran kuussa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FB-mainossuppilo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Etusivun, </a:t>
            </a:r>
            <a:r>
              <a:rPr lang="fi-FI" sz="2800" dirty="0" err="1"/>
              <a:t>navin</a:t>
            </a:r>
            <a:r>
              <a:rPr lang="fi-FI" sz="2800" dirty="0"/>
              <a:t> ja käydyimpien sivujen muutokset.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Mailitusx1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Somepostaukset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Myynti/</a:t>
            </a:r>
            <a:r>
              <a:rPr lang="fi-FI" sz="2800" dirty="0" err="1"/>
              <a:t>liidejä</a:t>
            </a:r>
            <a:r>
              <a:rPr lang="fi-FI" sz="2800" dirty="0"/>
              <a:t> 5 </a:t>
            </a:r>
            <a:r>
              <a:rPr lang="fi-FI" sz="2800" dirty="0" err="1"/>
              <a:t>liidiä</a:t>
            </a:r>
            <a:r>
              <a:rPr lang="fi-FI" sz="2800" dirty="0"/>
              <a:t>, kulut </a:t>
            </a:r>
            <a:r>
              <a:rPr lang="fi-FI" sz="2800" dirty="0" err="1"/>
              <a:t>max</a:t>
            </a:r>
            <a:r>
              <a:rPr lang="fi-FI" sz="2800" dirty="0"/>
              <a:t>. 1000 €</a:t>
            </a:r>
          </a:p>
        </p:txBody>
      </p:sp>
    </p:spTree>
    <p:extLst>
      <p:ext uri="{BB962C8B-B14F-4D97-AF65-F5344CB8AC3E}">
        <p14:creationId xmlns:p14="http://schemas.microsoft.com/office/powerpoint/2010/main" val="252822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774825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 err="1">
                <a:solidFill>
                  <a:schemeClr val="tx1"/>
                </a:solidFill>
                <a:ea typeface="ＭＳ Ｐゴシック" charset="0"/>
              </a:rPr>
              <a:t>ISOkamppis</a:t>
            </a:r>
            <a:endParaRPr lang="fi-FI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484313"/>
            <a:ext cx="9101260" cy="4525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Esim. 10 päivää.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Joka toinen kuukausi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FB-mainossuppilo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Google </a:t>
            </a:r>
            <a:r>
              <a:rPr lang="fi-FI" sz="2800" dirty="0" err="1"/>
              <a:t>Ads</a:t>
            </a:r>
            <a:r>
              <a:rPr lang="fi-FI" sz="2800" dirty="0"/>
              <a:t>, hakusana, videot ja </a:t>
            </a:r>
            <a:r>
              <a:rPr lang="fi-FI" sz="2800" dirty="0" err="1"/>
              <a:t>display</a:t>
            </a:r>
            <a:endParaRPr lang="fi-FI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Oma </a:t>
            </a:r>
            <a:r>
              <a:rPr lang="fi-FI" sz="2800" dirty="0" err="1"/>
              <a:t>ländäri</a:t>
            </a:r>
            <a:r>
              <a:rPr lang="fi-FI" sz="2800" dirty="0"/>
              <a:t> </a:t>
            </a:r>
            <a:r>
              <a:rPr lang="fi-FI" sz="2800" dirty="0" err="1"/>
              <a:t>liidimagneetilla</a:t>
            </a:r>
            <a:r>
              <a:rPr lang="fi-FI" sz="2800" dirty="0"/>
              <a:t>, johon 3x automaatio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Paha </a:t>
            </a:r>
            <a:r>
              <a:rPr lang="fi-FI" sz="2800" dirty="0" err="1"/>
              <a:t>popup</a:t>
            </a:r>
            <a:endParaRPr lang="fi-FI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Etusivun, </a:t>
            </a:r>
            <a:r>
              <a:rPr lang="fi-FI" sz="2800" dirty="0" err="1"/>
              <a:t>navin</a:t>
            </a:r>
            <a:r>
              <a:rPr lang="fi-FI" sz="2800" dirty="0"/>
              <a:t>, ja käydyimpien sivujen muutokset.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Some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Muu media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Mailitusx3 (omat ja muiden listat)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Myynti/</a:t>
            </a:r>
            <a:r>
              <a:rPr lang="fi-FI" sz="2800" dirty="0" err="1"/>
              <a:t>liidejä</a:t>
            </a:r>
            <a:r>
              <a:rPr lang="fi-FI" sz="2800" dirty="0"/>
              <a:t> 40 kpl €, kulut </a:t>
            </a:r>
            <a:r>
              <a:rPr lang="fi-FI" sz="2800" dirty="0" err="1"/>
              <a:t>max</a:t>
            </a:r>
            <a:r>
              <a:rPr lang="fi-FI" sz="2800" dirty="0"/>
              <a:t>. 5000€</a:t>
            </a:r>
          </a:p>
        </p:txBody>
      </p:sp>
    </p:spTree>
    <p:extLst>
      <p:ext uri="{BB962C8B-B14F-4D97-AF65-F5344CB8AC3E}">
        <p14:creationId xmlns:p14="http://schemas.microsoft.com/office/powerpoint/2010/main" val="3499721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774825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  <a:ea typeface="ＭＳ Ｐゴシック" charset="0"/>
              </a:rPr>
              <a:t>Jatkuva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484313"/>
            <a:ext cx="9101260" cy="4525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Perusasiat kuntoon (esim. Google My Business)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SEO ja konversion optimointi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Sisällöntuotanto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FB-suppilo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 err="1"/>
              <a:t>Ads</a:t>
            </a:r>
            <a:r>
              <a:rPr lang="fi-FI" sz="2800" dirty="0"/>
              <a:t> (hakusana ja </a:t>
            </a:r>
            <a:r>
              <a:rPr lang="fi-FI" sz="2800" dirty="0" err="1"/>
              <a:t>display</a:t>
            </a:r>
            <a:r>
              <a:rPr lang="fi-FI" sz="2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 err="1"/>
              <a:t>Rema</a:t>
            </a:r>
            <a:endParaRPr lang="fi-FI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Paha pop </a:t>
            </a:r>
            <a:r>
              <a:rPr lang="fi-FI" sz="2800" dirty="0" err="1"/>
              <a:t>up</a:t>
            </a:r>
            <a:endParaRPr lang="fi-FI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 err="1"/>
              <a:t>Liidimagneetti</a:t>
            </a:r>
            <a:r>
              <a:rPr lang="fi-FI" sz="2800" dirty="0"/>
              <a:t> automaatioilla (mielellään useampi)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 err="1"/>
              <a:t>Liidien</a:t>
            </a:r>
            <a:r>
              <a:rPr lang="fi-FI" sz="2800" dirty="0"/>
              <a:t> hoito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i-FI" sz="2800" dirty="0"/>
              <a:t>Perussome</a:t>
            </a:r>
          </a:p>
          <a:p>
            <a:pPr>
              <a:lnSpc>
                <a:spcPct val="80000"/>
              </a:lnSpc>
              <a:defRPr/>
            </a:pPr>
            <a:r>
              <a:rPr lang="fi-FI" sz="2800" dirty="0"/>
              <a:t>Myynti/</a:t>
            </a:r>
            <a:r>
              <a:rPr lang="fi-FI" sz="2800" dirty="0" err="1"/>
              <a:t>liidejä</a:t>
            </a:r>
            <a:r>
              <a:rPr lang="fi-FI" sz="2800" dirty="0"/>
              <a:t> 10 kpl/kk, kulut </a:t>
            </a:r>
            <a:r>
              <a:rPr lang="fi-FI" sz="2800" dirty="0" err="1"/>
              <a:t>max</a:t>
            </a:r>
            <a:r>
              <a:rPr lang="fi-FI" sz="2800" dirty="0"/>
              <a:t>. 250€/kk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fi-FI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56147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202919" y="284176"/>
            <a:ext cx="9784080" cy="150876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77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3A3A3A"/>
              </a:buClr>
              <a:buSzPct val="100000"/>
              <a:defRPr/>
            </a:pPr>
            <a:r>
              <a:rPr lang="en-US" sz="4000" cap="all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Teidän</a:t>
            </a:r>
            <a:r>
              <a:rPr lang="en-US" sz="4000" cap="all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cap="all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suppilo</a:t>
            </a:r>
            <a:r>
              <a:rPr lang="en-US" sz="4000" cap="all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9D6F2-83DB-4EB6-8FC8-7F15BFA597DE}"/>
              </a:ext>
            </a:extLst>
          </p:cNvPr>
          <p:cNvSpPr txBox="1">
            <a:spLocks noChangeArrowheads="1"/>
          </p:cNvSpPr>
          <p:nvPr/>
        </p:nvSpPr>
        <p:spPr>
          <a:xfrm>
            <a:off x="736926" y="2011680"/>
            <a:ext cx="9576967" cy="4206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Mistä</a:t>
            </a:r>
            <a:r>
              <a:rPr lang="en-US" dirty="0"/>
              <a:t> </a:t>
            </a:r>
            <a:r>
              <a:rPr lang="en-US" dirty="0" err="1"/>
              <a:t>kävijät</a:t>
            </a:r>
            <a:r>
              <a:rPr lang="en-US" dirty="0"/>
              <a:t>?</a:t>
            </a:r>
          </a:p>
          <a:p>
            <a:pPr marL="685800" lvl="1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Julkaisemalla</a:t>
            </a:r>
            <a:r>
              <a:rPr lang="en-US" dirty="0"/>
              <a:t> </a:t>
            </a:r>
            <a:r>
              <a:rPr lang="en-US" dirty="0" err="1"/>
              <a:t>kiinnostavaa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 </a:t>
            </a:r>
            <a:r>
              <a:rPr lang="en-US" dirty="0" err="1"/>
              <a:t>uusiutuvasta</a:t>
            </a:r>
            <a:r>
              <a:rPr lang="en-US" dirty="0"/>
              <a:t> </a:t>
            </a:r>
            <a:r>
              <a:rPr lang="en-US" dirty="0" err="1"/>
              <a:t>energiasta</a:t>
            </a:r>
            <a:r>
              <a:rPr lang="en-US" dirty="0"/>
              <a:t> ja </a:t>
            </a:r>
            <a:r>
              <a:rPr lang="en-US" dirty="0" err="1"/>
              <a:t>siihen</a:t>
            </a:r>
            <a:r>
              <a:rPr lang="en-US" dirty="0"/>
              <a:t> </a:t>
            </a:r>
            <a:r>
              <a:rPr lang="en-US" dirty="0" err="1"/>
              <a:t>liittyvästä</a:t>
            </a:r>
            <a:r>
              <a:rPr lang="en-US" dirty="0"/>
              <a:t> </a:t>
            </a:r>
            <a:r>
              <a:rPr lang="en-US" dirty="0" err="1"/>
              <a:t>sijoittamisesta</a:t>
            </a:r>
            <a:r>
              <a:rPr lang="en-US" dirty="0"/>
              <a:t> </a:t>
            </a:r>
            <a:r>
              <a:rPr lang="en-US" dirty="0" err="1"/>
              <a:t>ammattilaisille</a:t>
            </a:r>
            <a:r>
              <a:rPr lang="en-US" dirty="0"/>
              <a:t>, video. </a:t>
            </a:r>
            <a:r>
              <a:rPr lang="en-US" dirty="0" err="1"/>
              <a:t>Hannu</a:t>
            </a:r>
            <a:r>
              <a:rPr lang="en-US" dirty="0"/>
              <a:t> </a:t>
            </a:r>
            <a:r>
              <a:rPr lang="en-US" dirty="0" err="1"/>
              <a:t>helmikuussa</a:t>
            </a:r>
            <a:endParaRPr lang="en-US" dirty="0"/>
          </a:p>
          <a:p>
            <a:pPr marL="685800" lvl="1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Millä</a:t>
            </a:r>
            <a:r>
              <a:rPr lang="en-US" dirty="0"/>
              <a:t> </a:t>
            </a:r>
            <a:r>
              <a:rPr lang="en-US" dirty="0" err="1"/>
              <a:t>työkalulla</a:t>
            </a:r>
            <a:r>
              <a:rPr lang="en-US" dirty="0"/>
              <a:t> he </a:t>
            </a:r>
            <a:r>
              <a:rPr lang="en-US" dirty="0" err="1"/>
              <a:t>saavat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?</a:t>
            </a:r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Verkkosivut</a:t>
            </a:r>
            <a:r>
              <a:rPr lang="en-US" dirty="0"/>
              <a:t> + </a:t>
            </a:r>
            <a:r>
              <a:rPr lang="en-US" dirty="0" err="1"/>
              <a:t>teksti</a:t>
            </a:r>
            <a:r>
              <a:rPr lang="en-US" dirty="0"/>
              <a:t> </a:t>
            </a:r>
            <a:r>
              <a:rPr lang="en-US" dirty="0" err="1"/>
              <a:t>videosta</a:t>
            </a:r>
            <a:r>
              <a:rPr lang="en-US" dirty="0"/>
              <a:t> SEO, </a:t>
            </a:r>
            <a:r>
              <a:rPr lang="en-US" dirty="0" err="1"/>
              <a:t>Janika</a:t>
            </a:r>
            <a:endParaRPr lang="en-US" dirty="0"/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Ländäri</a:t>
            </a:r>
            <a:r>
              <a:rPr lang="en-US" dirty="0"/>
              <a:t> evil pop up </a:t>
            </a:r>
            <a:r>
              <a:rPr lang="en-US" dirty="0" err="1"/>
              <a:t>sivulle</a:t>
            </a:r>
            <a:r>
              <a:rPr lang="en-US" dirty="0"/>
              <a:t>, </a:t>
            </a:r>
            <a:r>
              <a:rPr lang="en-US" dirty="0" err="1"/>
              <a:t>Janika</a:t>
            </a:r>
            <a:endParaRPr lang="en-US" dirty="0"/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Sähköposti</a:t>
            </a:r>
            <a:r>
              <a:rPr lang="en-US" dirty="0"/>
              <a:t> </a:t>
            </a:r>
            <a:r>
              <a:rPr lang="en-US" dirty="0" err="1"/>
              <a:t>olemassa</a:t>
            </a:r>
            <a:r>
              <a:rPr lang="en-US" dirty="0"/>
              <a:t> </a:t>
            </a:r>
            <a:r>
              <a:rPr lang="en-US" dirty="0" err="1"/>
              <a:t>oleville</a:t>
            </a:r>
            <a:r>
              <a:rPr lang="en-US" dirty="0"/>
              <a:t> </a:t>
            </a:r>
            <a:r>
              <a:rPr lang="en-US" dirty="0" err="1"/>
              <a:t>kontakteille</a:t>
            </a:r>
            <a:r>
              <a:rPr lang="en-US" dirty="0"/>
              <a:t>, Stefan</a:t>
            </a:r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LinkedIn-</a:t>
            </a:r>
            <a:r>
              <a:rPr lang="en-US" dirty="0" err="1"/>
              <a:t>maksettu</a:t>
            </a:r>
            <a:r>
              <a:rPr lang="en-US" dirty="0"/>
              <a:t> </a:t>
            </a:r>
            <a:r>
              <a:rPr lang="en-US" dirty="0" err="1"/>
              <a:t>mainonta</a:t>
            </a:r>
            <a:r>
              <a:rPr lang="en-US" dirty="0"/>
              <a:t>, Vilma, </a:t>
            </a:r>
            <a:r>
              <a:rPr lang="en-US" dirty="0" err="1"/>
              <a:t>budjetti</a:t>
            </a:r>
            <a:r>
              <a:rPr lang="en-US" dirty="0"/>
              <a:t> =  eka </a:t>
            </a:r>
            <a:r>
              <a:rPr lang="en-US" dirty="0" err="1"/>
              <a:t>kuukausi</a:t>
            </a:r>
            <a:r>
              <a:rPr lang="en-US" dirty="0"/>
              <a:t> 500€ ja </a:t>
            </a:r>
            <a:r>
              <a:rPr lang="en-US" dirty="0" err="1"/>
              <a:t>jatkossa</a:t>
            </a:r>
            <a:r>
              <a:rPr lang="en-US" dirty="0"/>
              <a:t> 150€/kk</a:t>
            </a:r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Sijoittaja.fi </a:t>
            </a:r>
            <a:r>
              <a:rPr lang="en-US" dirty="0" err="1"/>
              <a:t>kanavissa</a:t>
            </a:r>
            <a:r>
              <a:rPr lang="en-US" dirty="0"/>
              <a:t>, </a:t>
            </a:r>
            <a:r>
              <a:rPr lang="en-US" dirty="0" err="1"/>
              <a:t>Hannu</a:t>
            </a:r>
            <a:endParaRPr lang="en-US" dirty="0"/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Millä</a:t>
            </a:r>
            <a:r>
              <a:rPr lang="en-US" dirty="0"/>
              <a:t> </a:t>
            </a:r>
            <a:r>
              <a:rPr lang="en-US" dirty="0" err="1"/>
              <a:t>koukkuun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yhteystiedot</a:t>
            </a:r>
            <a:r>
              <a:rPr lang="en-US" dirty="0"/>
              <a:t>, Vilma</a:t>
            </a:r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Jos </a:t>
            </a:r>
            <a:r>
              <a:rPr lang="en-US" dirty="0" err="1"/>
              <a:t>jättää</a:t>
            </a:r>
            <a:r>
              <a:rPr lang="en-US" dirty="0"/>
              <a:t> </a:t>
            </a:r>
            <a:r>
              <a:rPr lang="en-US" dirty="0" err="1"/>
              <a:t>sähköpostin</a:t>
            </a:r>
            <a:r>
              <a:rPr lang="en-US" dirty="0"/>
              <a:t> ja </a:t>
            </a:r>
            <a:r>
              <a:rPr lang="en-US" dirty="0" err="1"/>
              <a:t>puhelin</a:t>
            </a:r>
            <a:r>
              <a:rPr lang="en-US" dirty="0"/>
              <a:t> </a:t>
            </a:r>
            <a:r>
              <a:rPr lang="en-US" dirty="0" err="1"/>
              <a:t>numeroon</a:t>
            </a:r>
            <a:r>
              <a:rPr lang="en-US" dirty="0"/>
              <a:t> </a:t>
            </a:r>
            <a:r>
              <a:rPr lang="en-US" dirty="0" err="1"/>
              <a:t>saa</a:t>
            </a:r>
            <a:r>
              <a:rPr lang="en-US" dirty="0"/>
              <a:t> </a:t>
            </a:r>
            <a:r>
              <a:rPr lang="en-US" dirty="0" err="1"/>
              <a:t>raportin</a:t>
            </a:r>
            <a:r>
              <a:rPr lang="en-US" dirty="0"/>
              <a:t>, </a:t>
            </a:r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kerrotaan</a:t>
            </a:r>
            <a:r>
              <a:rPr lang="en-US" dirty="0"/>
              <a:t> </a:t>
            </a:r>
            <a:r>
              <a:rPr lang="en-US" dirty="0" err="1"/>
              <a:t>millainen</a:t>
            </a:r>
            <a:r>
              <a:rPr lang="en-US" dirty="0"/>
              <a:t> </a:t>
            </a:r>
            <a:r>
              <a:rPr lang="en-US" dirty="0" err="1"/>
              <a:t>allokaatio</a:t>
            </a:r>
            <a:r>
              <a:rPr lang="en-US" dirty="0"/>
              <a:t> on </a:t>
            </a:r>
            <a:r>
              <a:rPr lang="en-US" dirty="0" err="1"/>
              <a:t>sopiva</a:t>
            </a:r>
            <a:r>
              <a:rPr lang="en-US" dirty="0"/>
              <a:t>, </a:t>
            </a:r>
            <a:r>
              <a:rPr lang="en-US" dirty="0" err="1"/>
              <a:t>alussa</a:t>
            </a:r>
            <a:r>
              <a:rPr lang="en-US" dirty="0"/>
              <a:t> </a:t>
            </a:r>
            <a:r>
              <a:rPr lang="en-US" dirty="0" err="1"/>
              <a:t>yksinkertainen</a:t>
            </a:r>
            <a:r>
              <a:rPr lang="en-US" dirty="0"/>
              <a:t> </a:t>
            </a:r>
            <a:r>
              <a:rPr lang="en-US" dirty="0" err="1"/>
              <a:t>maili</a:t>
            </a:r>
            <a:r>
              <a:rPr lang="en-US" dirty="0"/>
              <a:t>, </a:t>
            </a:r>
            <a:r>
              <a:rPr lang="en-US" dirty="0" err="1"/>
              <a:t>jossa</a:t>
            </a:r>
            <a:r>
              <a:rPr lang="en-US" dirty="0"/>
              <a:t> </a:t>
            </a:r>
            <a:r>
              <a:rPr lang="en-US" dirty="0" err="1"/>
              <a:t>luvattu</a:t>
            </a:r>
            <a:r>
              <a:rPr lang="en-US" dirty="0"/>
              <a:t> </a:t>
            </a:r>
            <a:r>
              <a:rPr lang="en-US" dirty="0" err="1"/>
              <a:t>sisältö</a:t>
            </a:r>
            <a:r>
              <a:rPr lang="en-US" dirty="0"/>
              <a:t>.</a:t>
            </a:r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Jatkossa</a:t>
            </a:r>
            <a:r>
              <a:rPr lang="en-US" dirty="0"/>
              <a:t> </a:t>
            </a:r>
            <a:r>
              <a:rPr lang="en-US" dirty="0" err="1"/>
              <a:t>personoitu</a:t>
            </a:r>
            <a:r>
              <a:rPr lang="en-US" dirty="0"/>
              <a:t> </a:t>
            </a:r>
            <a:r>
              <a:rPr lang="en-US" dirty="0" err="1"/>
              <a:t>automaatio</a:t>
            </a:r>
            <a:r>
              <a:rPr lang="en-US" dirty="0"/>
              <a:t> </a:t>
            </a:r>
            <a:r>
              <a:rPr lang="en-US" dirty="0" err="1"/>
              <a:t>sähköpostisuora</a:t>
            </a:r>
            <a:r>
              <a:rPr lang="en-US" dirty="0"/>
              <a:t>.</a:t>
            </a:r>
          </a:p>
          <a:p>
            <a:pPr marL="914400" lvl="2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/>
              <a:t>Rema LinkedIn, Vilma</a:t>
            </a:r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myydään</a:t>
            </a:r>
            <a:r>
              <a:rPr lang="en-US" dirty="0"/>
              <a:t> </a:t>
            </a:r>
            <a:r>
              <a:rPr lang="en-US" dirty="0" err="1"/>
              <a:t>teidän</a:t>
            </a:r>
            <a:r>
              <a:rPr lang="en-US" dirty="0"/>
              <a:t> </a:t>
            </a:r>
            <a:r>
              <a:rPr lang="en-US" dirty="0" err="1"/>
              <a:t>palvelut</a:t>
            </a:r>
            <a:endParaRPr lang="en-US" dirty="0"/>
          </a:p>
          <a:p>
            <a:pPr marL="685800" lvl="1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Puhelinsoitto</a:t>
            </a:r>
            <a:r>
              <a:rPr lang="en-US" dirty="0"/>
              <a:t>, Stefan</a:t>
            </a:r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myydään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? </a:t>
            </a:r>
          </a:p>
          <a:p>
            <a:pPr marL="685800" lvl="1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Liitetään</a:t>
            </a:r>
            <a:r>
              <a:rPr lang="en-US" dirty="0"/>
              <a:t> </a:t>
            </a:r>
            <a:r>
              <a:rPr lang="en-US" dirty="0" err="1"/>
              <a:t>sähköpostilistalle</a:t>
            </a:r>
            <a:endParaRPr lang="en-US" dirty="0"/>
          </a:p>
          <a:p>
            <a:pPr marL="0" indent="0"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dirty="0"/>
          </a:p>
          <a:p>
            <a:pPr marL="0" indent="0"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dirty="0" err="1"/>
              <a:t>Tämän</a:t>
            </a:r>
            <a:r>
              <a:rPr lang="en-US" dirty="0"/>
              <a:t> </a:t>
            </a:r>
            <a:r>
              <a:rPr lang="en-US" dirty="0" err="1"/>
              <a:t>jälkeen</a:t>
            </a:r>
            <a:r>
              <a:rPr lang="en-US" dirty="0"/>
              <a:t> </a:t>
            </a:r>
            <a:r>
              <a:rPr lang="en-US" dirty="0" err="1"/>
              <a:t>monistetaan</a:t>
            </a:r>
            <a:r>
              <a:rPr lang="en-US" dirty="0"/>
              <a:t> </a:t>
            </a:r>
            <a:r>
              <a:rPr lang="en-US" dirty="0" err="1"/>
              <a:t>malli</a:t>
            </a:r>
            <a:r>
              <a:rPr lang="en-US" dirty="0"/>
              <a:t> </a:t>
            </a:r>
            <a:r>
              <a:rPr lang="en-US" dirty="0" err="1"/>
              <a:t>useammaksi</a:t>
            </a:r>
            <a:r>
              <a:rPr lang="en-US" dirty="0"/>
              <a:t>, </a:t>
            </a:r>
            <a:r>
              <a:rPr lang="en-US" dirty="0" err="1"/>
              <a:t>jossa</a:t>
            </a:r>
            <a:r>
              <a:rPr lang="en-US" dirty="0"/>
              <a:t> </a:t>
            </a:r>
            <a:r>
              <a:rPr lang="en-US" dirty="0" err="1"/>
              <a:t>muistetaan</a:t>
            </a:r>
            <a:r>
              <a:rPr lang="en-US" dirty="0"/>
              <a:t> </a:t>
            </a:r>
            <a:r>
              <a:rPr lang="en-US" dirty="0" err="1"/>
              <a:t>pääviestit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81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02698" y="1312678"/>
            <a:ext cx="72009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>
                <a:solidFill>
                  <a:schemeClr val="tx1"/>
                </a:solidFill>
              </a:rPr>
              <a:t>Puhukaa niin, että teidät ymmärretään ja teihin uskotaan</a:t>
            </a:r>
          </a:p>
        </p:txBody>
      </p:sp>
    </p:spTree>
    <p:extLst>
      <p:ext uri="{BB962C8B-B14F-4D97-AF65-F5344CB8AC3E}">
        <p14:creationId xmlns:p14="http://schemas.microsoft.com/office/powerpoint/2010/main" val="3684068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B7FB921-D5A5-4E27-992D-37D20AE43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75" y="200025"/>
            <a:ext cx="878205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37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774825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  <a:ea typeface="ＭＳ Ｐゴシック" charset="0"/>
              </a:rPr>
              <a:t>Sijoittajapro.fi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74825" y="1484313"/>
            <a:ext cx="8229600" cy="4525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fi-FI" sz="2800" dirty="0"/>
          </a:p>
          <a:p>
            <a:pPr>
              <a:lnSpc>
                <a:spcPct val="80000"/>
              </a:lnSpc>
              <a:defRPr/>
            </a:pPr>
            <a:endParaRPr lang="fi-FI" sz="2800" dirty="0"/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3AEF87E-7697-4E23-8200-D2A10362C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07" y="1160585"/>
            <a:ext cx="4089070" cy="549519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54422B1-FFC1-4072-A1D3-E4CCDDCA8851}"/>
              </a:ext>
            </a:extLst>
          </p:cNvPr>
          <p:cNvSpPr txBox="1">
            <a:spLocks noChangeArrowheads="1"/>
          </p:cNvSpPr>
          <p:nvPr/>
        </p:nvSpPr>
        <p:spPr>
          <a:xfrm>
            <a:off x="5968756" y="1397367"/>
            <a:ext cx="5817332" cy="4525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fi-FI" sz="2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sz="2800" dirty="0"/>
              <a:t>Tuohi tuottamaan!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dirty="0" err="1"/>
              <a:t>SijoittajaPRO:n</a:t>
            </a:r>
            <a:r>
              <a:rPr lang="fi-FI" dirty="0"/>
              <a:t> avulla hoidat varallisuuttasi </a:t>
            </a:r>
            <a:r>
              <a:rPr lang="fi-FI" dirty="0" err="1"/>
              <a:t>kustannustehokkaasti´ja</a:t>
            </a:r>
            <a:r>
              <a:rPr lang="fi-FI" dirty="0"/>
              <a:t> tuloksekkaasti. </a:t>
            </a:r>
            <a:endParaRPr lang="fi-FI" sz="2800" dirty="0"/>
          </a:p>
          <a:p>
            <a:pPr>
              <a:lnSpc>
                <a:spcPct val="80000"/>
              </a:lnSpc>
              <a:defRPr/>
            </a:pPr>
            <a:r>
              <a:rPr lang="fi-FI" sz="2000" dirty="0"/>
              <a:t>Kustannus- ja tuottoanalyysit</a:t>
            </a:r>
          </a:p>
          <a:p>
            <a:pPr>
              <a:lnSpc>
                <a:spcPct val="80000"/>
              </a:lnSpc>
              <a:defRPr/>
            </a:pPr>
            <a:r>
              <a:rPr lang="fi-FI" sz="2000" dirty="0"/>
              <a:t>Sijoitusstrategiat</a:t>
            </a:r>
          </a:p>
          <a:p>
            <a:pPr>
              <a:lnSpc>
                <a:spcPct val="80000"/>
              </a:lnSpc>
              <a:defRPr/>
            </a:pPr>
            <a:r>
              <a:rPr lang="fi-FI" sz="2000" dirty="0"/>
              <a:t>Varainhoitajien valinta ja kilpailutus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FFFFFF"/>
                </a:solidFill>
                <a:effectLst/>
                <a:latin typeface="Muli"/>
              </a:rPr>
              <a:t>Sijoitustoiminnan seurantapalvelut</a:t>
            </a:r>
            <a:endParaRPr lang="fi-FI" sz="2000" b="0" i="0" dirty="0">
              <a:solidFill>
                <a:srgbClr val="333333"/>
              </a:solidFill>
              <a:effectLst/>
              <a:latin typeface="Mul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FFFFFF"/>
                </a:solidFill>
                <a:effectLst/>
                <a:latin typeface="Muli"/>
              </a:rPr>
              <a:t>Instituutioille sekä ammattisijoittajille</a:t>
            </a:r>
            <a:endParaRPr lang="fi-FI" sz="2000" b="0" i="0" dirty="0">
              <a:solidFill>
                <a:srgbClr val="333333"/>
              </a:solidFill>
              <a:effectLst/>
              <a:latin typeface="Muli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dirty="0" err="1"/>
              <a:t>SijoittajaPROlla</a:t>
            </a:r>
            <a:r>
              <a:rPr lang="fi-FI" dirty="0"/>
              <a:t> on vain yksi päämies – </a:t>
            </a:r>
            <a:r>
              <a:rPr lang="fi-FI"/>
              <a:t>sinä.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/>
              <a:t>Laita </a:t>
            </a:r>
            <a:r>
              <a:rPr lang="fi-FI" dirty="0"/>
              <a:t>meidät hommiin!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fi-FI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fi-FI" dirty="0"/>
          </a:p>
          <a:p>
            <a:pPr>
              <a:lnSpc>
                <a:spcPct val="80000"/>
              </a:lnSpc>
              <a:defRPr/>
            </a:pPr>
            <a:r>
              <a:rPr lang="fi-FI" sz="2000" dirty="0"/>
              <a:t>Loppusivu ja muu markkinointi samalla innolla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fi-FI" sz="2800" dirty="0"/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860127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02698" y="1312678"/>
            <a:ext cx="72009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>
                <a:solidFill>
                  <a:schemeClr val="tx1"/>
                </a:solidFill>
              </a:rPr>
              <a:t>Helppo ostaa – helppo myydä</a:t>
            </a:r>
          </a:p>
        </p:txBody>
      </p:sp>
    </p:spTree>
    <p:extLst>
      <p:ext uri="{BB962C8B-B14F-4D97-AF65-F5344CB8AC3E}">
        <p14:creationId xmlns:p14="http://schemas.microsoft.com/office/powerpoint/2010/main" val="3015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9288" y="2390776"/>
            <a:ext cx="8062912" cy="1470025"/>
          </a:xfrm>
        </p:spPr>
        <p:txBody>
          <a:bodyPr>
            <a:noAutofit/>
          </a:bodyPr>
          <a:lstStyle/>
          <a:p>
            <a:pPr eaLnBrk="1" hangingPunct="1"/>
            <a:r>
              <a:rPr lang="fi-FI" altLang="fi-FI" sz="3600" b="1" dirty="0">
                <a:ea typeface="ＭＳ Ｐゴシック" panose="020B0600070205080204" pitchFamily="34" charset="-128"/>
              </a:rPr>
              <a:t>KAIKKI MARKKINOINNISTA </a:t>
            </a:r>
            <a:br>
              <a:rPr lang="fi-FI" altLang="fi-FI" sz="3600" b="1" dirty="0">
                <a:ea typeface="ＭＳ Ｐゴシック" panose="020B0600070205080204" pitchFamily="34" charset="-128"/>
              </a:rPr>
            </a:br>
            <a:r>
              <a:rPr lang="fi-FI" altLang="fi-FI" sz="3600" b="1" dirty="0">
                <a:ea typeface="ＭＳ Ｐゴシック" panose="020B0600070205080204" pitchFamily="34" charset="-128"/>
              </a:rPr>
              <a:t>3 KALVOLLA</a:t>
            </a:r>
          </a:p>
        </p:txBody>
      </p:sp>
    </p:spTree>
    <p:extLst>
      <p:ext uri="{BB962C8B-B14F-4D97-AF65-F5344CB8AC3E}">
        <p14:creationId xmlns:p14="http://schemas.microsoft.com/office/powerpoint/2010/main" val="1529231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202919" y="284176"/>
            <a:ext cx="9784080" cy="150876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Calibri" panose="020F0502020204030204" pitchFamily="34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377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rgbClr val="3A3A3A"/>
              </a:buClr>
              <a:buSzPct val="100000"/>
              <a:defRPr/>
            </a:pPr>
            <a:r>
              <a:rPr lang="en-US" sz="4000" cap="all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Tuotteistakaa</a:t>
            </a:r>
            <a:r>
              <a:rPr lang="en-US" sz="4000" cap="all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9D6F2-83DB-4EB6-8FC8-7F15BFA597DE}"/>
              </a:ext>
            </a:extLst>
          </p:cNvPr>
          <p:cNvSpPr txBox="1">
            <a:spLocks noChangeArrowheads="1"/>
          </p:cNvSpPr>
          <p:nvPr/>
        </p:nvSpPr>
        <p:spPr>
          <a:xfrm>
            <a:off x="736927" y="2011680"/>
            <a:ext cx="9339058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sz="2400" dirty="0" err="1"/>
              <a:t>Nyt</a:t>
            </a:r>
            <a:r>
              <a:rPr lang="en-US" sz="2400" dirty="0"/>
              <a:t> </a:t>
            </a:r>
            <a:r>
              <a:rPr lang="en-US" sz="2400" dirty="0" err="1"/>
              <a:t>asiakkaan</a:t>
            </a:r>
            <a:r>
              <a:rPr lang="en-US" sz="2400" dirty="0"/>
              <a:t> on </a:t>
            </a:r>
            <a:r>
              <a:rPr lang="en-US" sz="2400" dirty="0" err="1"/>
              <a:t>erittäin</a:t>
            </a:r>
            <a:r>
              <a:rPr lang="en-US" sz="2400" dirty="0"/>
              <a:t> </a:t>
            </a:r>
            <a:r>
              <a:rPr lang="en-US" sz="2400" dirty="0" err="1"/>
              <a:t>vaikea</a:t>
            </a:r>
            <a:r>
              <a:rPr lang="en-US" sz="2400" dirty="0"/>
              <a:t> </a:t>
            </a:r>
            <a:r>
              <a:rPr lang="en-US" sz="2400" dirty="0" err="1"/>
              <a:t>tajuta</a:t>
            </a:r>
            <a:r>
              <a:rPr lang="en-US" sz="2400" dirty="0"/>
              <a:t>, </a:t>
            </a:r>
            <a:r>
              <a:rPr lang="en-US" sz="2400" dirty="0" err="1"/>
              <a:t>mitä</a:t>
            </a:r>
            <a:r>
              <a:rPr lang="en-US" sz="2400" dirty="0"/>
              <a:t> on </a:t>
            </a:r>
            <a:r>
              <a:rPr lang="en-US" sz="2400" dirty="0" err="1"/>
              <a:t>ostamassa</a:t>
            </a:r>
            <a:endParaRPr lang="en-US" sz="2400" dirty="0"/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sz="2400" dirty="0" err="1"/>
              <a:t>Tällöin</a:t>
            </a:r>
            <a:r>
              <a:rPr lang="en-US" sz="2400" dirty="0"/>
              <a:t> </a:t>
            </a:r>
            <a:r>
              <a:rPr lang="en-US" sz="2400" dirty="0" err="1"/>
              <a:t>myynti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vaikeaa</a:t>
            </a:r>
            <a:endParaRPr lang="en-US" sz="2400" dirty="0"/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sz="2400" dirty="0" err="1"/>
              <a:t>Hyvän</a:t>
            </a:r>
            <a:r>
              <a:rPr lang="en-US" sz="2400" dirty="0"/>
              <a:t> </a:t>
            </a:r>
            <a:r>
              <a:rPr lang="en-US" sz="2400" dirty="0" err="1"/>
              <a:t>tuotteistuksen</a:t>
            </a:r>
            <a:r>
              <a:rPr lang="en-US" sz="2400" dirty="0"/>
              <a:t> </a:t>
            </a:r>
            <a:r>
              <a:rPr lang="en-US" sz="2400" dirty="0" err="1"/>
              <a:t>jälkeen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hakukoneoptimointi</a:t>
            </a:r>
            <a:r>
              <a:rPr lang="en-US" sz="2400" dirty="0"/>
              <a:t> </a:t>
            </a:r>
            <a:r>
              <a:rPr lang="en-US" sz="2400" dirty="0" err="1"/>
              <a:t>toimii</a:t>
            </a:r>
            <a:endParaRPr lang="en-US" sz="2400" dirty="0"/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sz="2400" dirty="0" err="1"/>
              <a:t>Luopukaa</a:t>
            </a:r>
            <a:r>
              <a:rPr lang="en-US" sz="2400" dirty="0"/>
              <a:t> </a:t>
            </a:r>
            <a:r>
              <a:rPr lang="en-US" sz="2400" dirty="0" err="1"/>
              <a:t>turhasta</a:t>
            </a:r>
            <a:r>
              <a:rPr lang="en-US" sz="2400" dirty="0"/>
              <a:t> </a:t>
            </a:r>
            <a:r>
              <a:rPr lang="en-US" sz="2400" dirty="0" err="1"/>
              <a:t>englanninkielestä</a:t>
            </a:r>
            <a:r>
              <a:rPr lang="en-US" sz="2400" dirty="0"/>
              <a:t>!</a:t>
            </a:r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sz="2400" dirty="0" err="1"/>
              <a:t>Hyvä</a:t>
            </a:r>
            <a:r>
              <a:rPr lang="en-US" sz="2400" dirty="0"/>
              <a:t> copy:  </a:t>
            </a:r>
            <a:r>
              <a:rPr lang="en-US" sz="2400" dirty="0">
                <a:hlinkClick r:id="rId3"/>
              </a:rPr>
              <a:t>https://myyntitekstit.fi/</a:t>
            </a:r>
            <a:endParaRPr lang="en-US" sz="2400" dirty="0"/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sz="2400" dirty="0"/>
          </a:p>
          <a:p>
            <a:pPr marL="457200" indent="-457200">
              <a:buFont typeface="+mj-lt"/>
              <a:buAutoNum type="arabicPeriod"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r>
              <a:rPr lang="en-US" sz="2400" dirty="0"/>
              <a:t>Ps. </a:t>
            </a:r>
            <a:r>
              <a:rPr lang="en-US" sz="2400" dirty="0" err="1"/>
              <a:t>Onepagerit</a:t>
            </a:r>
            <a:r>
              <a:rPr lang="en-US" sz="2400" dirty="0"/>
              <a:t> </a:t>
            </a:r>
            <a:r>
              <a:rPr lang="en-US" sz="2400" dirty="0" err="1"/>
              <a:t>eivät</a:t>
            </a:r>
            <a:r>
              <a:rPr lang="en-US" sz="2400" dirty="0"/>
              <a:t> </a:t>
            </a:r>
            <a:r>
              <a:rPr lang="en-US" sz="2400" dirty="0" err="1"/>
              <a:t>toimi</a:t>
            </a:r>
            <a:r>
              <a:rPr lang="en-US" sz="2400" dirty="0"/>
              <a:t>!</a:t>
            </a:r>
          </a:p>
          <a:p>
            <a:pPr marL="0" indent="0">
              <a:buNone/>
              <a:tabLst>
                <a:tab pos="446077" algn="l"/>
                <a:tab pos="895328" algn="l"/>
                <a:tab pos="1344580" algn="l"/>
                <a:tab pos="1793830" algn="l"/>
                <a:tab pos="2243083" algn="l"/>
                <a:tab pos="2692333" algn="l"/>
                <a:tab pos="3141584" algn="l"/>
                <a:tab pos="3590836" algn="l"/>
                <a:tab pos="4040087" algn="l"/>
                <a:tab pos="4489338" algn="l"/>
                <a:tab pos="4938590" algn="l"/>
                <a:tab pos="5387840" algn="l"/>
                <a:tab pos="5837093" algn="l"/>
                <a:tab pos="6286343" algn="l"/>
                <a:tab pos="6735594" algn="l"/>
                <a:tab pos="7184846" algn="l"/>
                <a:tab pos="7634097" algn="l"/>
                <a:tab pos="8083349" algn="l"/>
                <a:tab pos="8532600" algn="l"/>
                <a:tab pos="8981850" algn="l"/>
              </a:tabLs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810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9413" y="2279832"/>
            <a:ext cx="7200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 err="1">
                <a:solidFill>
                  <a:schemeClr val="tx1"/>
                </a:solidFill>
              </a:rPr>
              <a:t>Nopeet</a:t>
            </a:r>
            <a:r>
              <a:rPr lang="fi-FI" altLang="fi-FI" sz="7200" dirty="0">
                <a:solidFill>
                  <a:schemeClr val="tx1"/>
                </a:solidFill>
              </a:rPr>
              <a:t>, osa 1</a:t>
            </a:r>
          </a:p>
        </p:txBody>
      </p:sp>
    </p:spTree>
    <p:extLst>
      <p:ext uri="{BB962C8B-B14F-4D97-AF65-F5344CB8AC3E}">
        <p14:creationId xmlns:p14="http://schemas.microsoft.com/office/powerpoint/2010/main" val="2595432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BCA0D1E6-2D4D-4B7B-81C1-2A8E6CBE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241" y="1796190"/>
            <a:ext cx="4341324" cy="310094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A6C194D-E7F4-45A1-BE0B-B985381B3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40" y="2594907"/>
            <a:ext cx="2762250" cy="46482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C2DFCABB-1E41-4917-8E80-41E5A6BDDA55}"/>
              </a:ext>
            </a:extLst>
          </p:cNvPr>
          <p:cNvSpPr/>
          <p:nvPr/>
        </p:nvSpPr>
        <p:spPr>
          <a:xfrm>
            <a:off x="6506308" y="2936635"/>
            <a:ext cx="417634" cy="1230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186F412-3C26-415E-B1B7-FE712B55BD9A}"/>
              </a:ext>
            </a:extLst>
          </p:cNvPr>
          <p:cNvSpPr txBox="1"/>
          <p:nvPr/>
        </p:nvSpPr>
        <p:spPr>
          <a:xfrm>
            <a:off x="1068266" y="4114858"/>
            <a:ext cx="4637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SLL-sertifikaatti kuntoon, heti!</a:t>
            </a:r>
          </a:p>
        </p:txBody>
      </p:sp>
    </p:spTree>
    <p:extLst>
      <p:ext uri="{BB962C8B-B14F-4D97-AF65-F5344CB8AC3E}">
        <p14:creationId xmlns:p14="http://schemas.microsoft.com/office/powerpoint/2010/main" val="1264965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A6434873-C160-43B4-98EF-674C565CF45E}"/>
              </a:ext>
            </a:extLst>
          </p:cNvPr>
          <p:cNvSpPr txBox="1"/>
          <p:nvPr/>
        </p:nvSpPr>
        <p:spPr>
          <a:xfrm>
            <a:off x="358141" y="5323800"/>
            <a:ext cx="3646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hlinkClick r:id="rId2"/>
              </a:rPr>
              <a:t>www.google.com/business/</a:t>
            </a:r>
            <a:endParaRPr lang="fi-FI" sz="1400" dirty="0"/>
          </a:p>
          <a:p>
            <a:r>
              <a:rPr lang="fi-FI" sz="1400" dirty="0"/>
              <a:t>Vrt. esim. </a:t>
            </a:r>
            <a:r>
              <a:rPr lang="fi-FI" sz="1400" dirty="0">
                <a:hlinkClick r:id="rId3"/>
              </a:rPr>
              <a:t>https://www.google.com/search?q=rantalan+lomam%C3%B6kit&amp;oq=rantalan+lom&amp;aqs=chrome.0.0i355i512j46i175i199i512j69i57j0i512l5j0i22i30l2.1882j0j9&amp;sourceid=chrome&amp;ie=UTF-8</a:t>
            </a:r>
            <a:r>
              <a:rPr lang="fi-FI" sz="1400" dirty="0"/>
              <a:t> </a:t>
            </a:r>
          </a:p>
        </p:txBody>
      </p:sp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ACF376D-CEC1-43C3-95F0-ABFA75A67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1" y="615113"/>
            <a:ext cx="7018020" cy="46291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8C9479F-6FFD-4F4F-81DA-447C3E6D0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884" y="1182216"/>
            <a:ext cx="5474970" cy="541782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2412674-2EDE-474E-94E0-C55CDDDBA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369" y="243638"/>
            <a:ext cx="515112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14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9413" y="2279832"/>
            <a:ext cx="7200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 err="1">
                <a:solidFill>
                  <a:schemeClr val="tx1"/>
                </a:solidFill>
              </a:rPr>
              <a:t>Nopeet</a:t>
            </a:r>
            <a:r>
              <a:rPr lang="fi-FI" altLang="fi-FI" sz="7200" dirty="0">
                <a:solidFill>
                  <a:schemeClr val="tx1"/>
                </a:solidFill>
              </a:rPr>
              <a:t>, osa 2</a:t>
            </a:r>
          </a:p>
        </p:txBody>
      </p:sp>
    </p:spTree>
    <p:extLst>
      <p:ext uri="{BB962C8B-B14F-4D97-AF65-F5344CB8AC3E}">
        <p14:creationId xmlns:p14="http://schemas.microsoft.com/office/powerpoint/2010/main" val="4261612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8DA55CC-64AA-413D-891B-52D77D957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16" y="1644015"/>
            <a:ext cx="5798820" cy="231267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4800D63-EF4E-45DE-93B3-23C10FE18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16" y="4242672"/>
            <a:ext cx="3074670" cy="116967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C3E2EC22-FAA9-4B6E-B6BB-B6EAF9219EF1}"/>
              </a:ext>
            </a:extLst>
          </p:cNvPr>
          <p:cNvSpPr txBox="1"/>
          <p:nvPr/>
        </p:nvSpPr>
        <p:spPr>
          <a:xfrm>
            <a:off x="7306409" y="2875143"/>
            <a:ext cx="463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Pidä kaikki ajankohtaisena!</a:t>
            </a:r>
          </a:p>
          <a:p>
            <a:r>
              <a:rPr lang="fi-FI" dirty="0"/>
              <a:t>-&gt; konversio!</a:t>
            </a:r>
          </a:p>
        </p:txBody>
      </p:sp>
    </p:spTree>
    <p:extLst>
      <p:ext uri="{BB962C8B-B14F-4D97-AF65-F5344CB8AC3E}">
        <p14:creationId xmlns:p14="http://schemas.microsoft.com/office/powerpoint/2010/main" val="986746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9413" y="2279832"/>
            <a:ext cx="7200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fi-FI" altLang="fi-FI" sz="7200" dirty="0" err="1">
                <a:solidFill>
                  <a:schemeClr val="tx1"/>
                </a:solidFill>
              </a:rPr>
              <a:t>Nopeet</a:t>
            </a:r>
            <a:r>
              <a:rPr lang="fi-FI" altLang="fi-FI" sz="7200" dirty="0">
                <a:solidFill>
                  <a:schemeClr val="tx1"/>
                </a:solidFill>
              </a:rPr>
              <a:t>, osa 3</a:t>
            </a:r>
          </a:p>
        </p:txBody>
      </p:sp>
    </p:spTree>
    <p:extLst>
      <p:ext uri="{BB962C8B-B14F-4D97-AF65-F5344CB8AC3E}">
        <p14:creationId xmlns:p14="http://schemas.microsoft.com/office/powerpoint/2010/main" val="4074122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4DD7852-9EB0-4FDD-A4CD-5D2342CD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824" y="5198892"/>
            <a:ext cx="1524000" cy="73152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F9ED6A2-7B2E-4D4C-84FE-F4D85CC98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44" y="4855992"/>
            <a:ext cx="3131820" cy="1074420"/>
          </a:xfrm>
          <a:prstGeom prst="rect">
            <a:avLst/>
          </a:prstGeom>
        </p:spPr>
      </p:pic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DF8FB0-ECFB-4D10-93FB-3CC494A1B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58" y="2319704"/>
            <a:ext cx="3817620" cy="1493520"/>
          </a:xfrm>
          <a:prstGeom prst="rect">
            <a:avLst/>
          </a:prstGeom>
        </p:spPr>
      </p:pic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8C16F33-3BDC-423D-B71B-9C3E684B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739" y="1774288"/>
            <a:ext cx="5170170" cy="256032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C982244B-3C60-4DBB-B974-46C15B7B3E82}"/>
              </a:ext>
            </a:extLst>
          </p:cNvPr>
          <p:cNvSpPr txBox="1"/>
          <p:nvPr/>
        </p:nvSpPr>
        <p:spPr>
          <a:xfrm>
            <a:off x="2000251" y="630605"/>
            <a:ext cx="860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Kattavuus ja vaikuttavuus erittäin pientä -&gt; miettikää somen sisältöstrategianne uusiksi. Nykyinen ei toimi. Enemmän henkilökohtaisuutta.</a:t>
            </a:r>
          </a:p>
        </p:txBody>
      </p:sp>
    </p:spTree>
    <p:extLst>
      <p:ext uri="{BB962C8B-B14F-4D97-AF65-F5344CB8AC3E}">
        <p14:creationId xmlns:p14="http://schemas.microsoft.com/office/powerpoint/2010/main" val="1870423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46275" y="306388"/>
            <a:ext cx="8216900" cy="1312862"/>
          </a:xfrm>
          <a:ln/>
        </p:spPr>
        <p:txBody>
          <a:bodyPr vert="horz" lIns="0" tIns="0" rIns="0" bIns="0" rtlCol="0" anchor="ctr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fi-FI" dirty="0"/>
              <a:t>MENESTYSTÄ!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46275" y="2009911"/>
            <a:ext cx="8216900" cy="4513262"/>
          </a:xfrm>
          <a:ln/>
        </p:spPr>
        <p:txBody>
          <a:bodyPr>
            <a:normAutofit/>
          </a:bodyPr>
          <a:lstStyle/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i-FI" sz="4000" dirty="0">
                <a:hlinkClick r:id="rId3"/>
              </a:rPr>
              <a:t>www.ilkkakauppinen.com</a:t>
            </a:r>
            <a:endParaRPr lang="en-GB" altLang="fi-FI" sz="4000" dirty="0"/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i-FI" sz="4000" dirty="0"/>
              <a:t>@</a:t>
            </a:r>
            <a:r>
              <a:rPr lang="en-GB" altLang="fi-FI" sz="4000" dirty="0" err="1"/>
              <a:t>ilkkakauppinen</a:t>
            </a:r>
            <a:endParaRPr lang="en-GB" altLang="fi-FI" sz="4000" dirty="0"/>
          </a:p>
        </p:txBody>
      </p:sp>
    </p:spTree>
    <p:extLst>
      <p:ext uri="{BB962C8B-B14F-4D97-AF65-F5344CB8AC3E}">
        <p14:creationId xmlns:p14="http://schemas.microsoft.com/office/powerpoint/2010/main" val="3197046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  <a:cs typeface="+mj-cs"/>
              </a:rPr>
              <a:t>Mitä pitää tietää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484313"/>
            <a:ext cx="8229600" cy="4525962"/>
          </a:xfrm>
        </p:spPr>
        <p:txBody>
          <a:bodyPr>
            <a:normAutofit fontScale="40000" lnSpcReduction="20000"/>
          </a:bodyPr>
          <a:lstStyle/>
          <a:p>
            <a:pPr marL="914400" indent="-914400">
              <a:lnSpc>
                <a:spcPct val="80000"/>
              </a:lnSpc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Kohderyhmä (t)</a:t>
            </a:r>
          </a:p>
          <a:p>
            <a:pPr marL="914400" indent="-914400">
              <a:lnSpc>
                <a:spcPct val="80000"/>
              </a:lnSpc>
              <a:buAutoNum type="arabicPeriod"/>
              <a:defRPr/>
            </a:pPr>
            <a:endParaRPr lang="fi-FI" sz="4800" dirty="0">
              <a:ea typeface="MS PGothic" pitchFamily="34" charset="-128"/>
            </a:endParaRPr>
          </a:p>
          <a:p>
            <a:pPr marL="914400" indent="-9144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fi-FI" sz="4800" dirty="0">
                <a:ea typeface="MS PGothic" pitchFamily="34" charset="-128"/>
              </a:rPr>
              <a:t>Instituutioille</a:t>
            </a:r>
          </a:p>
          <a:p>
            <a:pPr marL="914400" indent="-9144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fi-FI" sz="4800" dirty="0">
                <a:ea typeface="MS PGothic" pitchFamily="34" charset="-128"/>
              </a:rPr>
              <a:t>Ammattisijoittajille</a:t>
            </a:r>
          </a:p>
          <a:p>
            <a:pPr marL="914400" indent="-9144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fi-FI" sz="4800" dirty="0">
                <a:ea typeface="MS PGothic" pitchFamily="34" charset="-128"/>
              </a:rPr>
              <a:t>Yksityissijoittajille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fi-FI" sz="4800" dirty="0">
              <a:ea typeface="MS PGothic" pitchFamily="34" charset="-128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sz="4800" dirty="0">
                <a:ea typeface="MS PGothic" pitchFamily="34" charset="-128"/>
              </a:rPr>
              <a:t>Motivaatio eli miksi ostaa teiltä?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fi-FI" sz="4800" dirty="0">
              <a:ea typeface="MS PGothic" pitchFamily="34" charset="-128"/>
            </a:endParaRPr>
          </a:p>
          <a:p>
            <a:pPr marL="914400" indent="-914400">
              <a:lnSpc>
                <a:spcPct val="80000"/>
              </a:lnSpc>
              <a:buAutoNum type="arabicParenR"/>
              <a:defRPr/>
            </a:pPr>
            <a:r>
              <a:rPr lang="fi-FI" sz="4800" dirty="0">
                <a:ea typeface="MS PGothic" pitchFamily="34" charset="-128"/>
              </a:rPr>
              <a:t>Ne, jotka ovat kiinnostuneita kanssamme hyödyttämään maailmaa, samalla kuin itseään.</a:t>
            </a:r>
          </a:p>
          <a:p>
            <a:pPr marL="914400" indent="-914400">
              <a:lnSpc>
                <a:spcPct val="80000"/>
              </a:lnSpc>
              <a:buAutoNum type="arabicParenR"/>
              <a:defRPr/>
            </a:pPr>
            <a:r>
              <a:rPr lang="fi-FI" sz="4800" dirty="0">
                <a:ea typeface="MS PGothic" pitchFamily="34" charset="-128"/>
              </a:rPr>
              <a:t>Ne, joilla on pelkoja ja tiedostavat ne (urasta, varojen menettämisestä, vääristä valinnoista jne.)</a:t>
            </a:r>
          </a:p>
          <a:p>
            <a:pPr marL="1143000" lvl="1" indent="-914400">
              <a:lnSpc>
                <a:spcPct val="80000"/>
              </a:lnSpc>
              <a:buAutoNum type="arabicParenR"/>
              <a:defRPr/>
            </a:pPr>
            <a:r>
              <a:rPr lang="fi-FI" sz="4600" dirty="0">
                <a:ea typeface="MS PGothic" pitchFamily="34" charset="-128"/>
              </a:rPr>
              <a:t>Kaveri, joka valvoo etujasi</a:t>
            </a:r>
          </a:p>
          <a:p>
            <a:pPr marL="228600" lvl="1" indent="0">
              <a:lnSpc>
                <a:spcPct val="80000"/>
              </a:lnSpc>
              <a:buNone/>
              <a:defRPr/>
            </a:pPr>
            <a:endParaRPr lang="fi-FI" sz="4600" dirty="0">
              <a:ea typeface="MS PGothic" pitchFamily="34" charset="-128"/>
            </a:endParaRPr>
          </a:p>
          <a:p>
            <a:pPr marL="228600" lvl="1" indent="0">
              <a:lnSpc>
                <a:spcPct val="80000"/>
              </a:lnSpc>
              <a:buNone/>
              <a:defRPr/>
            </a:pPr>
            <a:r>
              <a:rPr lang="fi-FI" sz="4600" dirty="0">
                <a:ea typeface="MS PGothic" pitchFamily="34" charset="-128"/>
              </a:rPr>
              <a:t>Mieti, miten olette erilainen!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i-FI" sz="48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Calibri" panose="020F0502020204030204" pitchFamily="34" charset="0"/>
              <a:buNone/>
              <a:defRPr/>
            </a:pPr>
            <a:endParaRPr lang="fi-FI" sz="48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i-FI" sz="48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086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  <a:cs typeface="+mj-cs"/>
              </a:rPr>
              <a:t>Mitä pitää tietää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484313"/>
            <a:ext cx="9840058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fi-FI" sz="4800" dirty="0">
                <a:ea typeface="MS PGothic" pitchFamily="34" charset="-128"/>
              </a:rPr>
              <a:t>2. Tavoitteet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fi-FI" sz="4800" dirty="0">
              <a:ea typeface="MS PGothic" pitchFamily="34" charset="-128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sz="4800" dirty="0">
                <a:ea typeface="MS PGothic" pitchFamily="34" charset="-128"/>
              </a:rPr>
              <a:t>15 uutta asiakasta vuodessa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fi-FI" sz="4800" dirty="0">
                <a:ea typeface="MS PGothic" pitchFamily="34" charset="-128"/>
              </a:rPr>
              <a:t>1,4xlaskutus/asiakas</a:t>
            </a:r>
          </a:p>
          <a:p>
            <a:pPr eaLnBrk="1" hangingPunct="1">
              <a:lnSpc>
                <a:spcPct val="80000"/>
              </a:lnSpc>
              <a:buFont typeface="Calibri" panose="020F0502020204030204" pitchFamily="34" charset="0"/>
              <a:buNone/>
              <a:defRPr/>
            </a:pPr>
            <a:endParaRPr lang="fi-FI" sz="48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i-FI" sz="48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821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  <a:cs typeface="+mj-cs"/>
              </a:rPr>
              <a:t>Mitä tarvitaan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484313"/>
            <a:ext cx="8229600" cy="452596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Uusia asiakkaita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Tehokkuutta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Lisämyynti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  <a:defRPr/>
            </a:pPr>
            <a:r>
              <a:rPr lang="fi-FI" sz="4400" dirty="0">
                <a:ea typeface="MS PGothic" pitchFamily="34" charset="-128"/>
              </a:rPr>
              <a:t>Sitouttaminen</a:t>
            </a:r>
          </a:p>
          <a:p>
            <a:pPr eaLnBrk="1" hangingPunct="1">
              <a:lnSpc>
                <a:spcPct val="80000"/>
              </a:lnSpc>
              <a:defRPr/>
            </a:pPr>
            <a:endParaRPr lang="fi-FI" sz="44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buFont typeface="Calibri" panose="020F0502020204030204" pitchFamily="34" charset="0"/>
              <a:buNone/>
              <a:defRPr/>
            </a:pPr>
            <a:endParaRPr lang="fi-FI" sz="44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i-FI" sz="44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92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"/>
          <p:cNvSpPr>
            <a:spLocks noChangeShapeType="1"/>
          </p:cNvSpPr>
          <p:nvPr/>
        </p:nvSpPr>
        <p:spPr bwMode="auto">
          <a:xfrm flipV="1">
            <a:off x="6053139" y="3925889"/>
            <a:ext cx="1587" cy="909637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V="1">
            <a:off x="4432300" y="4826000"/>
            <a:ext cx="1588" cy="90963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9263064" y="2105025"/>
            <a:ext cx="1587" cy="90963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7637464" y="3025775"/>
            <a:ext cx="1587" cy="90963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432300" y="4832350"/>
            <a:ext cx="1619250" cy="158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6054725" y="3932239"/>
            <a:ext cx="1619250" cy="1587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7637463" y="3032125"/>
            <a:ext cx="1619250" cy="158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216276" y="4165600"/>
            <a:ext cx="7207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endParaRPr lang="fi-FI" altLang="fi-FI" sz="18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256588" y="5445125"/>
            <a:ext cx="187166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750"/>
              </a:spcBef>
              <a:buClr>
                <a:srgbClr val="000000"/>
              </a:buClr>
              <a:buNone/>
            </a:pPr>
            <a:r>
              <a:rPr lang="en-GB" altLang="fi-FI" sz="1200">
                <a:latin typeface="+mn-lt"/>
              </a:rPr>
              <a:t>Elias St. Elmo Lewis, (1911)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004176" y="1800225"/>
            <a:ext cx="779463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GB" altLang="fi-FI" sz="7000">
                <a:latin typeface="+mn-lt"/>
              </a:rPr>
              <a:t>A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143251" y="4319589"/>
            <a:ext cx="779463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GB" altLang="fi-FI" sz="7000">
                <a:latin typeface="+mn-lt"/>
              </a:rPr>
              <a:t>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705351" y="3522664"/>
            <a:ext cx="779463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GB" altLang="fi-FI" sz="7000">
                <a:latin typeface="+mn-lt"/>
              </a:rPr>
              <a:t>I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383338" y="2622550"/>
            <a:ext cx="779462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GB" altLang="fi-FI" sz="7000" dirty="0">
                <a:latin typeface="+mn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0488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buFont typeface="Calibri" charset="0"/>
              <a:buNone/>
              <a:defRPr/>
            </a:pPr>
            <a:r>
              <a:rPr lang="fi-FI" dirty="0">
                <a:solidFill>
                  <a:schemeClr val="tx1"/>
                </a:solidFill>
                <a:cs typeface="+mj-cs"/>
              </a:rPr>
              <a:t>Päivän tavoitteet klo 13-17.00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484313"/>
            <a:ext cx="9840058" cy="452596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r>
              <a:rPr lang="fi-FI" sz="4800" dirty="0">
                <a:ea typeface="MS PGothic" pitchFamily="34" charset="-128"/>
              </a:rPr>
              <a:t>Miten tehostaa </a:t>
            </a:r>
            <a:r>
              <a:rPr lang="fi-FI" sz="4800" dirty="0" err="1">
                <a:ea typeface="MS PGothic" pitchFamily="34" charset="-128"/>
              </a:rPr>
              <a:t>sijoittajapro</a:t>
            </a:r>
            <a:r>
              <a:rPr lang="fi-FI" sz="4800" dirty="0">
                <a:ea typeface="MS PGothic" pitchFamily="34" charset="-128"/>
              </a:rPr>
              <a:t> asiantuntijapalveluiden markkinointia (internetissä)</a:t>
            </a:r>
          </a:p>
          <a:p>
            <a:pPr marL="914400" indent="-914400">
              <a:lnSpc>
                <a:spcPct val="80000"/>
              </a:lnSpc>
              <a:buFont typeface="+mj-lt"/>
              <a:buAutoNum type="arabicPeriod"/>
              <a:defRPr/>
            </a:pPr>
            <a:endParaRPr lang="fi-FI" sz="4800" dirty="0"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fi-FI" sz="48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95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995613" y="3084513"/>
            <a:ext cx="695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endParaRPr lang="fi-FI" altLang="fi-FI" sz="1800">
              <a:solidFill>
                <a:schemeClr val="tx1"/>
              </a:solidFill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595658" y="3130550"/>
            <a:ext cx="10450286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3A3A3A"/>
              </a:buClr>
              <a:buSzPct val="100000"/>
              <a:buFont typeface="Calibri" panose="020F0502020204030204" pitchFamily="34" charset="0"/>
              <a:buBlip>
                <a:blip r:embed="rId3"/>
              </a:buBlip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A3A3A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3A3A3A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fi-FI" sz="7200" dirty="0" err="1">
                <a:solidFill>
                  <a:schemeClr val="tx1"/>
                </a:solidFill>
                <a:latin typeface="+mj-lt"/>
              </a:rPr>
              <a:t>Sateenvarjobrändäys</a:t>
            </a:r>
            <a:endParaRPr lang="en-GB" altLang="fi-FI" sz="7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222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4723</TotalTime>
  <Words>985</Words>
  <Application>Microsoft Office PowerPoint</Application>
  <PresentationFormat>Laajakuva</PresentationFormat>
  <Paragraphs>237</Paragraphs>
  <Slides>38</Slides>
  <Notes>29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Corbel</vt:lpstr>
      <vt:lpstr>Edmondsans Regular</vt:lpstr>
      <vt:lpstr>Helvetica</vt:lpstr>
      <vt:lpstr>Muli</vt:lpstr>
      <vt:lpstr>Times New Roman</vt:lpstr>
      <vt:lpstr>Wingdings</vt:lpstr>
      <vt:lpstr>Banded</vt:lpstr>
      <vt:lpstr>Custom Design</vt:lpstr>
      <vt:lpstr>PowerPoint-esitys</vt:lpstr>
      <vt:lpstr>www.ilkkakauppinen.com/sijoittajafi</vt:lpstr>
      <vt:lpstr>KAIKKI MARKKINOINNISTA  3 KALVOLLA</vt:lpstr>
      <vt:lpstr>Mitä pitää tietää</vt:lpstr>
      <vt:lpstr>Mitä pitää tietää</vt:lpstr>
      <vt:lpstr>Mitä tarvitaan</vt:lpstr>
      <vt:lpstr>PowerPoint-esitys</vt:lpstr>
      <vt:lpstr>Päivän tavoitteet klo 13-17.00</vt:lpstr>
      <vt:lpstr>PowerPoint-esitys</vt:lpstr>
      <vt:lpstr>PowerPoint-esitys</vt:lpstr>
      <vt:lpstr>PowerPoint-esitys</vt:lpstr>
      <vt:lpstr>Mitä sitten?</vt:lpstr>
      <vt:lpstr>Nopea uudistus www-sivuille</vt:lpstr>
      <vt:lpstr>PowerPoint-esitys</vt:lpstr>
      <vt:lpstr>Internetmarkkinoinnin työkaluNNE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Pikkukamppis</vt:lpstr>
      <vt:lpstr>ISOkamppis</vt:lpstr>
      <vt:lpstr>Jatkuva</vt:lpstr>
      <vt:lpstr>PowerPoint-esitys</vt:lpstr>
      <vt:lpstr>PowerPoint-esitys</vt:lpstr>
      <vt:lpstr>PowerPoint-esitys</vt:lpstr>
      <vt:lpstr>Sijoittajapro.fi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MENESTYSTÄ!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Näin viestit tehokkaasti kotisivuilla ja sosiaalisessa mediassa</dc:title>
  <dc:creator>User</dc:creator>
  <cp:lastModifiedBy>Kauppinen Ilkka</cp:lastModifiedBy>
  <cp:revision>286</cp:revision>
  <dcterms:created xsi:type="dcterms:W3CDTF">2014-09-09T14:28:58Z</dcterms:created>
  <dcterms:modified xsi:type="dcterms:W3CDTF">2022-01-10T15:08:28Z</dcterms:modified>
</cp:coreProperties>
</file>